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53"/>
  </p:notesMasterIdLst>
  <p:handoutMasterIdLst>
    <p:handoutMasterId r:id="rId54"/>
  </p:handoutMasterIdLst>
  <p:sldIdLst>
    <p:sldId id="307" r:id="rId2"/>
    <p:sldId id="268" r:id="rId3"/>
    <p:sldId id="313" r:id="rId4"/>
    <p:sldId id="329" r:id="rId5"/>
    <p:sldId id="317" r:id="rId6"/>
    <p:sldId id="330" r:id="rId7"/>
    <p:sldId id="269" r:id="rId8"/>
    <p:sldId id="298" r:id="rId9"/>
    <p:sldId id="319" r:id="rId10"/>
    <p:sldId id="299" r:id="rId11"/>
    <p:sldId id="270" r:id="rId12"/>
    <p:sldId id="271" r:id="rId13"/>
    <p:sldId id="272" r:id="rId14"/>
    <p:sldId id="300" r:id="rId15"/>
    <p:sldId id="315" r:id="rId16"/>
    <p:sldId id="316" r:id="rId17"/>
    <p:sldId id="273" r:id="rId18"/>
    <p:sldId id="274" r:id="rId19"/>
    <p:sldId id="331" r:id="rId20"/>
    <p:sldId id="275" r:id="rId21"/>
    <p:sldId id="301" r:id="rId22"/>
    <p:sldId id="302" r:id="rId23"/>
    <p:sldId id="276" r:id="rId24"/>
    <p:sldId id="277" r:id="rId25"/>
    <p:sldId id="278" r:id="rId26"/>
    <p:sldId id="320" r:id="rId27"/>
    <p:sldId id="327" r:id="rId28"/>
    <p:sldId id="309" r:id="rId29"/>
    <p:sldId id="332" r:id="rId30"/>
    <p:sldId id="318" r:id="rId31"/>
    <p:sldId id="326" r:id="rId32"/>
    <p:sldId id="310" r:id="rId33"/>
    <p:sldId id="325" r:id="rId34"/>
    <p:sldId id="303" r:id="rId35"/>
    <p:sldId id="281" r:id="rId36"/>
    <p:sldId id="324" r:id="rId37"/>
    <p:sldId id="282" r:id="rId38"/>
    <p:sldId id="314" r:id="rId39"/>
    <p:sldId id="311" r:id="rId40"/>
    <p:sldId id="283" r:id="rId41"/>
    <p:sldId id="304" r:id="rId42"/>
    <p:sldId id="333" r:id="rId43"/>
    <p:sldId id="284" r:id="rId44"/>
    <p:sldId id="285" r:id="rId45"/>
    <p:sldId id="305" r:id="rId46"/>
    <p:sldId id="306" r:id="rId47"/>
    <p:sldId id="286" r:id="rId48"/>
    <p:sldId id="287" r:id="rId49"/>
    <p:sldId id="288" r:id="rId50"/>
    <p:sldId id="297" r:id="rId51"/>
    <p:sldId id="308" r:id="rId52"/>
  </p:sldIdLst>
  <p:sldSz cx="12192000" cy="6858000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MS PGothic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9" userDrawn="1">
          <p15:clr>
            <a:srgbClr val="A4A3A4"/>
          </p15:clr>
        </p15:guide>
        <p15:guide id="2" pos="6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FF66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6617" autoAdjust="0"/>
  </p:normalViewPr>
  <p:slideViewPr>
    <p:cSldViewPr snapToGrid="0">
      <p:cViewPr varScale="1">
        <p:scale>
          <a:sx n="57" d="100"/>
          <a:sy n="57" d="100"/>
        </p:scale>
        <p:origin x="1161" y="48"/>
      </p:cViewPr>
      <p:guideLst>
        <p:guide orient="horz" pos="819"/>
        <p:guide pos="688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-1589" y="-72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67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77" tIns="45789" rIns="91577" bIns="45789" numCol="1" anchor="t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Helvetica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427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22738" y="0"/>
            <a:ext cx="320516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77" tIns="45789" rIns="91577" bIns="45789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Helvetica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428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56700"/>
            <a:ext cx="32067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77" tIns="45789" rIns="91577" bIns="45789" numCol="1" anchor="b" anchorCtr="0" compatLnSpc="1">
            <a:prstTxWarp prst="textNoShape">
              <a:avLst/>
            </a:prstTxWarp>
          </a:bodyPr>
          <a:lstStyle>
            <a:lvl1pPr defTabSz="915988">
              <a:defRPr sz="1200">
                <a:latin typeface="Helvetica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429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22738" y="9156700"/>
            <a:ext cx="320516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77" tIns="45789" rIns="91577" bIns="45789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>
                <a:latin typeface="Helvetica" pitchFamily="34" charset="0"/>
              </a:defRPr>
            </a:lvl1pPr>
          </a:lstStyle>
          <a:p>
            <a:pPr>
              <a:defRPr/>
            </a:pPr>
            <a:fld id="{8F441336-0FFA-47C9-91AC-4D77972F32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883505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6660" tIns="48329" rIns="96660" bIns="48329" numCol="1" anchor="ctr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Helvetica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6550" y="0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6660" tIns="48329" rIns="96660" bIns="48329" numCol="1" anchor="ctr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Helvetica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71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6660" tIns="48329" rIns="96660" bIns="4832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 smtClean="0"/>
              <a:t>Click to edit Master text styles</a:t>
            </a:r>
          </a:p>
          <a:p>
            <a:pPr lvl="1"/>
            <a:r>
              <a:rPr lang="en-US" altLang="zh-CN" noProof="0" smtClean="0"/>
              <a:t>Second level</a:t>
            </a:r>
          </a:p>
          <a:p>
            <a:pPr lvl="2"/>
            <a:r>
              <a:rPr lang="en-US" altLang="zh-CN" noProof="0" smtClean="0"/>
              <a:t>Third level</a:t>
            </a:r>
          </a:p>
          <a:p>
            <a:pPr lvl="3"/>
            <a:r>
              <a:rPr lang="en-US" altLang="zh-CN" noProof="0" smtClean="0"/>
              <a:t>Fourth level</a:t>
            </a:r>
          </a:p>
          <a:p>
            <a:pPr lvl="4"/>
            <a:r>
              <a:rPr lang="en-US" altLang="zh-CN" noProof="0" smtClean="0"/>
              <a:t>Fifth level</a:t>
            </a:r>
          </a:p>
        </p:txBody>
      </p:sp>
      <p:sp>
        <p:nvSpPr>
          <p:cNvPr id="768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6660" tIns="48329" rIns="96660" bIns="48329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Helvetica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68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6550" y="9121775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6660" tIns="48329" rIns="96660" bIns="48329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Helvetica" pitchFamily="34" charset="0"/>
              </a:defRPr>
            </a:lvl1pPr>
          </a:lstStyle>
          <a:p>
            <a:pPr>
              <a:defRPr/>
            </a:pPr>
            <a:fld id="{D994A675-2EC4-4D85-88FC-4514DCB6713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69440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F0742963-D5E0-4E0A-811E-8EA95B31DDD7}" type="slidenum">
              <a:rPr lang="zh-CN" altLang="en-US" smtClean="0">
                <a:latin typeface="Helvetica" pitchFamily="34" charset="0"/>
              </a:rPr>
              <a:pPr/>
              <a:t>1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26DE8708-7537-4325-8FBE-A3299F6E6A2E}" type="slidenum">
              <a:rPr lang="zh-CN" altLang="en-US" smtClean="0">
                <a:latin typeface="Helvetica" pitchFamily="34" charset="0"/>
              </a:rPr>
              <a:pPr/>
              <a:t>14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768C65E2-D3AC-4DA6-8747-702C738DCA40}" type="slidenum">
              <a:rPr lang="zh-CN" altLang="en-US" smtClean="0">
                <a:latin typeface="Helvetica" pitchFamily="34" charset="0"/>
              </a:rPr>
              <a:pPr/>
              <a:t>17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algn="l">
              <a:buFont typeface="Monotype Sorts" pitchFamily="4" charset="2"/>
              <a:buChar char="n"/>
            </a:pPr>
            <a:r>
              <a:rPr lang="zh-CN" altLang="en-US" sz="1200" dirty="0" smtClean="0"/>
              <a:t>用来避免处理大量数据移动时按字节来向控制器送入数据的问题</a:t>
            </a:r>
            <a:endParaRPr lang="zh-CN" altLang="en-US" sz="1100" dirty="0" smtClean="0"/>
          </a:p>
          <a:p>
            <a:pPr marL="342900" indent="-342900" algn="l">
              <a:buFont typeface="Monotype Sorts" pitchFamily="4" charset="2"/>
              <a:buChar char="n"/>
            </a:pPr>
            <a:r>
              <a:rPr lang="zh-CN" altLang="en-US" sz="1200" dirty="0" smtClean="0"/>
              <a:t>需要DMA控制器</a:t>
            </a:r>
            <a:endParaRPr lang="zh-CN" altLang="en-US" sz="1100" dirty="0" smtClean="0"/>
          </a:p>
          <a:p>
            <a:pPr marL="342900" indent="-342900" algn="l">
              <a:buFont typeface="Monotype Sorts" pitchFamily="4" charset="2"/>
              <a:buChar char="n"/>
            </a:pPr>
            <a:r>
              <a:rPr lang="zh-CN" altLang="en-US" sz="1200" dirty="0" smtClean="0"/>
              <a:t>绕过CPU直接在内存与I/O设备之间进行数据传输</a:t>
            </a:r>
          </a:p>
          <a:p>
            <a:endParaRPr lang="zh-CN" altLang="en-US" dirty="0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B2DD5DAC-1E16-418A-A412-579060FBB985}" type="slidenum">
              <a:rPr lang="zh-CN" altLang="en-US" smtClean="0">
                <a:latin typeface="Helvetica" pitchFamily="34" charset="0"/>
              </a:rPr>
              <a:pPr/>
              <a:t>18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5C3336B8-9437-4790-B3FB-C9C1DC5A76F1}" type="slidenum">
              <a:rPr lang="zh-CN" altLang="en-US" smtClean="0">
                <a:latin typeface="Helvetica" pitchFamily="34" charset="0"/>
              </a:rPr>
              <a:pPr/>
              <a:t>20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33F5CB08-C3AF-42F4-B774-AE4743634417}" type="slidenum">
              <a:rPr lang="zh-CN" altLang="en-US" smtClean="0">
                <a:latin typeface="Helvetica" pitchFamily="34" charset="0"/>
              </a:rPr>
              <a:pPr/>
              <a:t>21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大多数操作系统存在后门，允许应用程序将任何命令透明的传给设备控制器。对</a:t>
            </a:r>
            <a:r>
              <a:rPr lang="en-US" altLang="zh-CN" dirty="0" smtClean="0"/>
              <a:t>UNIX</a:t>
            </a:r>
            <a:r>
              <a:rPr lang="zh-CN" altLang="en-US" dirty="0" smtClean="0"/>
              <a:t>，这个系统调用是</a:t>
            </a:r>
            <a:r>
              <a:rPr lang="en-US" altLang="zh-CN" dirty="0" err="1" smtClean="0"/>
              <a:t>ioctl</a:t>
            </a:r>
            <a:r>
              <a:rPr lang="zh-CN" altLang="en-US" dirty="0" smtClean="0"/>
              <a:t>（）。系统调用</a:t>
            </a:r>
            <a:r>
              <a:rPr lang="en-US" altLang="zh-CN" dirty="0" err="1" smtClean="0"/>
              <a:t>ioctl</a:t>
            </a:r>
            <a:r>
              <a:rPr lang="zh-CN" altLang="en-US" dirty="0" smtClean="0"/>
              <a:t>能使应用程序访问由设备驱动程序实现的一切功能。</a:t>
            </a:r>
            <a:r>
              <a:rPr lang="en-US" altLang="zh-CN" dirty="0" err="1" smtClean="0"/>
              <a:t>Ioctl</a:t>
            </a:r>
            <a:r>
              <a:rPr lang="zh-CN" altLang="en-US" dirty="0" smtClean="0"/>
              <a:t>有三个参数，第一个文件描述符，引用某一个硬件设备；第二个是整数，来确定哪个命令；第三个是内存中的指针，使得应用程序和控制器传输任何必要的命令信息或数据。</a:t>
            </a:r>
          </a:p>
          <a:p>
            <a:endParaRPr lang="zh-CN" altLang="en-US" dirty="0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B1094D3C-F485-43DE-B2D7-6B5EF51947DB}" type="slidenum">
              <a:rPr lang="zh-CN" altLang="en-US" smtClean="0">
                <a:latin typeface="Helvetica" pitchFamily="34" charset="0"/>
              </a:rPr>
              <a:pPr/>
              <a:t>22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62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62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dirty="0" smtClean="0"/>
              <a:t>字符流设备按一个字节一个字节传输，块设备以块为单位进行传输。</a:t>
            </a:r>
            <a:endParaRPr lang="en-US" altLang="zh-CN" dirty="0" smtClean="0"/>
          </a:p>
          <a:p>
            <a:r>
              <a:rPr lang="zh-CN" altLang="en-US" dirty="0" smtClean="0"/>
              <a:t>顺序设备按固定顺序来传输数据，随机访问设备可以寻找任意数据存储位置。</a:t>
            </a:r>
            <a:endParaRPr lang="en-US" altLang="zh-CN" dirty="0" smtClean="0"/>
          </a:p>
          <a:p>
            <a:r>
              <a:rPr lang="zh-CN" altLang="en-US" dirty="0" smtClean="0"/>
              <a:t>同步设备按一定响应时间来进行数据传输，异步设备呈现的是无规则或不可预测的响应时间。</a:t>
            </a:r>
            <a:endParaRPr lang="en-US" altLang="zh-CN" dirty="0" smtClean="0"/>
          </a:p>
          <a:p>
            <a:r>
              <a:rPr lang="zh-CN" altLang="en-US" dirty="0" smtClean="0"/>
              <a:t>共享设备可以被多个进程或线程并发使用，而专用设备不能。</a:t>
            </a:r>
            <a:endParaRPr lang="en-US" altLang="zh-CN" dirty="0" smtClean="0"/>
          </a:p>
          <a:p>
            <a:r>
              <a:rPr lang="zh-CN" altLang="en-US" dirty="0" smtClean="0"/>
              <a:t>操作速度从每秒几个字节到每秒数</a:t>
            </a:r>
            <a:r>
              <a:rPr lang="en-US" altLang="zh-CN" dirty="0" smtClean="0"/>
              <a:t>G</a:t>
            </a:r>
            <a:r>
              <a:rPr lang="zh-CN" altLang="en-US" dirty="0" smtClean="0"/>
              <a:t>字节</a:t>
            </a:r>
            <a:endParaRPr lang="en-US" altLang="zh-CN" dirty="0" smtClean="0"/>
          </a:p>
          <a:p>
            <a:r>
              <a:rPr lang="zh-CN" altLang="en-US" dirty="0" smtClean="0"/>
              <a:t>有的设备能读能写，有的设备只能做单一操作。</a:t>
            </a:r>
          </a:p>
          <a:p>
            <a:endParaRPr lang="zh-CN" altLang="en-US" dirty="0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1933E81C-678E-464F-AC52-5A63661EEACD}" type="slidenum">
              <a:rPr lang="zh-CN" altLang="en-US" smtClean="0">
                <a:latin typeface="Helvetica" pitchFamily="34" charset="0"/>
              </a:rPr>
              <a:pPr/>
              <a:t>23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57200" lvl="1" indent="0" algn="l">
              <a:lnSpc>
                <a:spcPct val="80000"/>
              </a:lnSpc>
              <a:buFont typeface="Monotype Sorts" pitchFamily="4" charset="2"/>
              <a:buNone/>
            </a:pPr>
            <a:r>
              <a:rPr lang="zh-CN" altLang="en-US" sz="1600" dirty="0" smtClean="0"/>
              <a:t>read，write，seek描述了块存储设备的基本特点，这样应用程序就不必关注这些设备的低层差别。</a:t>
            </a:r>
            <a:endParaRPr lang="zh-CN" altLang="en-US" sz="1400" dirty="0" smtClean="0"/>
          </a:p>
          <a:p>
            <a:pPr marL="457200" marR="0" lvl="1" indent="0" algn="l" defTabSz="9144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Monotype Sorts" pitchFamily="4" charset="2"/>
              <a:buNone/>
              <a:tabLst/>
              <a:defRPr/>
            </a:pPr>
            <a:r>
              <a:rPr lang="zh-CN" altLang="en-US" sz="1600" dirty="0" smtClean="0"/>
              <a:t>原始I/O或直接</a:t>
            </a:r>
            <a:r>
              <a:rPr lang="en-US" altLang="zh-CN" sz="1600" dirty="0" smtClean="0"/>
              <a:t>I/O</a:t>
            </a:r>
            <a:r>
              <a:rPr lang="zh-CN" altLang="en-US" sz="1600" dirty="0" smtClean="0"/>
              <a:t>文件操作模式，</a:t>
            </a:r>
            <a:r>
              <a:rPr lang="zh-CN" altLang="en-US" sz="1400" dirty="0" smtClean="0"/>
              <a:t>原始</a:t>
            </a:r>
            <a:r>
              <a:rPr lang="en-US" altLang="zh-CN" sz="1400" dirty="0" smtClean="0"/>
              <a:t>I/O</a:t>
            </a:r>
            <a:r>
              <a:rPr lang="zh-CN" altLang="en-US" sz="1400" dirty="0" smtClean="0"/>
              <a:t>：将块设备当做一个简单的线性块数组来访问。直接</a:t>
            </a:r>
            <a:r>
              <a:rPr lang="en-US" altLang="zh-CN" sz="1400" dirty="0" smtClean="0"/>
              <a:t>I/O</a:t>
            </a:r>
            <a:r>
              <a:rPr lang="zh-CN" altLang="en-US" sz="1400" dirty="0" smtClean="0"/>
              <a:t>采用禁止缓存和锁的文件操作模式。</a:t>
            </a:r>
          </a:p>
          <a:p>
            <a:pPr marL="457200" lvl="1" indent="0" algn="l">
              <a:lnSpc>
                <a:spcPct val="80000"/>
              </a:lnSpc>
              <a:buFont typeface="Monotype Sorts" pitchFamily="4" charset="2"/>
              <a:buNone/>
            </a:pPr>
            <a:r>
              <a:rPr lang="zh-CN" altLang="en-US" sz="1600" dirty="0" smtClean="0"/>
              <a:t>内存映射文件访问是建立在块设备驱动程序之上的。内存映射接口不是提供read和write操作，而是提供通过内存中的字节数组来访问磁盘存储。</a:t>
            </a:r>
            <a:endParaRPr lang="en-US" altLang="zh-CN" sz="1600" dirty="0" smtClean="0"/>
          </a:p>
          <a:p>
            <a:pPr marL="457200" lvl="1" indent="0" algn="l">
              <a:lnSpc>
                <a:spcPct val="80000"/>
              </a:lnSpc>
              <a:buFont typeface="Monotype Sorts" pitchFamily="4" charset="2"/>
              <a:buNone/>
            </a:pPr>
            <a:endParaRPr lang="en-US" altLang="zh-CN" sz="1600" dirty="0" smtClean="0"/>
          </a:p>
          <a:p>
            <a:pPr marL="457200" lvl="1" indent="0" algn="l">
              <a:lnSpc>
                <a:spcPct val="80000"/>
              </a:lnSpc>
              <a:buFont typeface="Monotype Sorts" pitchFamily="4" charset="2"/>
              <a:buNone/>
            </a:pPr>
            <a:r>
              <a:rPr lang="zh-CN" altLang="en-US" sz="1400" dirty="0" smtClean="0"/>
              <a:t>应用程序可以get或put一个字符。在此基础上，可以构造库以提供具有缓冲和编辑功能的按行访问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pPr marL="457200" lvl="1" indent="0" algn="l">
              <a:lnSpc>
                <a:spcPct val="80000"/>
              </a:lnSpc>
              <a:buFont typeface="Monotype Sorts" pitchFamily="4" charset="2"/>
              <a:buNone/>
            </a:pPr>
            <a:r>
              <a:rPr lang="zh-CN" altLang="en-US" sz="1400" dirty="0" smtClean="0"/>
              <a:t>这种访问方式也有助于输出设备，例如打印机、声卡，这些设备适合于线性字节流</a:t>
            </a:r>
          </a:p>
          <a:p>
            <a:endParaRPr lang="zh-CN" altLang="en-US" dirty="0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5D4FD9A7-F677-47AB-85A3-858178A54CF5}" type="slidenum">
              <a:rPr lang="zh-CN" altLang="en-US" smtClean="0">
                <a:latin typeface="Helvetica" pitchFamily="34" charset="0"/>
              </a:rPr>
              <a:pPr/>
              <a:t>24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 algn="l">
              <a:buFont typeface="Monotype Sorts" pitchFamily="4" charset="2"/>
              <a:buNone/>
            </a:pPr>
            <a:r>
              <a:rPr lang="zh-CN" altLang="en-US" sz="1200" dirty="0" smtClean="0"/>
              <a:t>网络I/O的性能与访问特点与磁盘I/O相比有很大差别，绝大多数操作系统所提供的网络I/O接口也不同于磁盘的read-write-seek接口。许多OS所提供的是网络套接字接口。</a:t>
            </a:r>
            <a:endParaRPr lang="zh-CN" altLang="en-US" sz="1100" dirty="0" smtClean="0"/>
          </a:p>
          <a:p>
            <a:pPr marL="0" indent="0" algn="l">
              <a:buFont typeface="Monotype Sorts" pitchFamily="4" charset="2"/>
              <a:buNone/>
            </a:pPr>
            <a:r>
              <a:rPr lang="zh-CN" altLang="en-US" sz="1200" dirty="0" smtClean="0"/>
              <a:t>套接字接口还提供了select函数，以管理一组套接字。调用select可以得知哪个套接字已有接收数据需要处理，哪个套接字已有空间可以接收数据以便发送。</a:t>
            </a:r>
          </a:p>
          <a:p>
            <a:endParaRPr lang="zh-CN" altLang="en-US" dirty="0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C5510625-2575-4BC1-B154-B424CB37744C}" type="slidenum">
              <a:rPr lang="zh-CN" altLang="en-US" smtClean="0">
                <a:latin typeface="Helvetica" pitchFamily="34" charset="0"/>
              </a:rPr>
              <a:pPr/>
              <a:t>25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57200" marR="0" lvl="1" indent="0" algn="l" defTabSz="914400" rtl="0" eaLnBrk="0" fontAlgn="base" latinLnBrk="0" hangingPunct="0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Monotype Sorts" pitchFamily="4" charset="2"/>
              <a:buNone/>
              <a:tabLst/>
              <a:defRPr/>
            </a:pPr>
            <a:r>
              <a:rPr lang="zh-CN" altLang="en-US" sz="1600" dirty="0" smtClean="0"/>
              <a:t>实现这些函数的系统调用并没有在操作系统之间实现标准化。</a:t>
            </a:r>
            <a:endParaRPr lang="en-US" altLang="zh-CN" sz="1600" dirty="0" smtClean="0"/>
          </a:p>
          <a:p>
            <a:pPr marL="457200" lvl="1" indent="0" algn="l">
              <a:lnSpc>
                <a:spcPct val="80000"/>
              </a:lnSpc>
              <a:buFont typeface="Monotype Sorts" pitchFamily="4" charset="2"/>
              <a:buNone/>
            </a:pPr>
            <a:endParaRPr lang="en-US" altLang="zh-CN" sz="1600" dirty="0" smtClean="0"/>
          </a:p>
          <a:p>
            <a:pPr marL="457200" lvl="1" indent="0" algn="l">
              <a:lnSpc>
                <a:spcPct val="80000"/>
              </a:lnSpc>
              <a:buFont typeface="Monotype Sorts" pitchFamily="4" charset="2"/>
              <a:buNone/>
            </a:pPr>
            <a:r>
              <a:rPr lang="zh-CN" altLang="en-US" sz="1600" dirty="0" smtClean="0"/>
              <a:t>调度器可以使用这种机制产生中断，抢占时间片用完的进程</a:t>
            </a:r>
            <a:endParaRPr lang="en-US" altLang="zh-CN" sz="1600" dirty="0" smtClean="0"/>
          </a:p>
          <a:p>
            <a:pPr marL="457200" lvl="1" indent="0" algn="l">
              <a:lnSpc>
                <a:spcPct val="80000"/>
              </a:lnSpc>
              <a:buFont typeface="Monotype Sorts" pitchFamily="4" charset="2"/>
              <a:buNone/>
            </a:pPr>
            <a:r>
              <a:rPr lang="zh-CN" altLang="en-US" sz="1600" dirty="0" smtClean="0"/>
              <a:t>磁盘</a:t>
            </a:r>
            <a:r>
              <a:rPr lang="en-US" altLang="zh-CN" sz="1600" dirty="0" smtClean="0"/>
              <a:t>I/O</a:t>
            </a:r>
            <a:r>
              <a:rPr lang="zh-CN" altLang="en-US" sz="1600" dirty="0" smtClean="0"/>
              <a:t>子系统用它来定时清除已改变的缓冲区</a:t>
            </a:r>
            <a:endParaRPr lang="en-US" altLang="zh-CN" sz="1600" dirty="0" smtClean="0"/>
          </a:p>
          <a:p>
            <a:pPr marL="457200" lvl="1" indent="0" algn="l">
              <a:lnSpc>
                <a:spcPct val="80000"/>
              </a:lnSpc>
              <a:buFont typeface="Monotype Sorts" pitchFamily="4" charset="2"/>
              <a:buNone/>
            </a:pPr>
            <a:r>
              <a:rPr lang="zh-CN" altLang="en-US" sz="1600" dirty="0" smtClean="0"/>
              <a:t>网络子系统用它来定时取消一些由于网络拥塞或故障太慢的操作</a:t>
            </a:r>
          </a:p>
          <a:p>
            <a:endParaRPr lang="zh-CN" altLang="en-US" dirty="0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33FA04DB-E680-4E26-9036-300D383E8514}" type="slidenum">
              <a:rPr lang="zh-CN" altLang="en-US" smtClean="0">
                <a:latin typeface="Helvetica" pitchFamily="34" charset="0"/>
              </a:rPr>
              <a:pPr/>
              <a:t>26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05C06774-69A9-4358-8E85-A705DAB453D4}" type="slidenum">
              <a:rPr lang="zh-CN" altLang="en-US" smtClean="0">
                <a:latin typeface="Helvetica" pitchFamily="34" charset="0"/>
              </a:rPr>
              <a:pPr/>
              <a:t>2</a:t>
            </a:fld>
            <a:endParaRPr lang="en-US" altLang="zh-CN" smtClean="0">
              <a:latin typeface="Helvetica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33FA04DB-E680-4E26-9036-300D383E8514}" type="slidenum">
              <a:rPr lang="zh-CN" altLang="en-US" smtClean="0">
                <a:latin typeface="Helvetica" pitchFamily="34" charset="0"/>
              </a:rPr>
              <a:pPr/>
              <a:t>27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D62F6435-5219-45BD-9A11-777ECD790C91}" type="slidenum">
              <a:rPr lang="zh-CN" altLang="en-US" smtClean="0">
                <a:latin typeface="Helvetica" pitchFamily="34" charset="0"/>
              </a:rPr>
              <a:pPr/>
              <a:t>28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dirty="0" smtClean="0">
                <a:latin typeface="Times New Roman" pitchFamily="18" charset="0"/>
              </a:rPr>
              <a:t>Blocking</a:t>
            </a:r>
            <a:r>
              <a:rPr lang="zh-CN" altLang="en-US" dirty="0" smtClean="0">
                <a:latin typeface="Times New Roman" pitchFamily="18" charset="0"/>
              </a:rPr>
              <a:t>和</a:t>
            </a:r>
            <a:r>
              <a:rPr lang="en-US" altLang="zh-CN" dirty="0" smtClean="0">
                <a:latin typeface="Times New Roman" pitchFamily="18" charset="0"/>
              </a:rPr>
              <a:t>Non-blocking</a:t>
            </a:r>
            <a:endParaRPr lang="zh-CN" altLang="en-US" dirty="0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 smtClean="0">
                <a:latin typeface="Times New Roman" panose="02020603050405020304" pitchFamily="18" charset="0"/>
                <a:sym typeface="Times New Roman" panose="02020603050405020304" pitchFamily="18" charset="0"/>
              </a:rPr>
              <a:t>内核与I/O有关服务：</a:t>
            </a:r>
            <a:r>
              <a:rPr lang="zh-CN" altLang="en-US" sz="1200" b="1" dirty="0" smtClean="0">
                <a:solidFill>
                  <a:srgbClr val="FF0000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 I/O调度、</a:t>
            </a:r>
            <a:r>
              <a:rPr lang="zh-CN" altLang="en-US" sz="1200" b="1" dirty="0" smtClean="0">
                <a:solidFill>
                  <a:srgbClr val="FF3300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缓冲</a:t>
            </a:r>
            <a:r>
              <a:rPr lang="zh-CN" altLang="en-US" sz="1200" b="1" dirty="0" smtClean="0">
                <a:solidFill>
                  <a:srgbClr val="FF0000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、</a:t>
            </a:r>
            <a:r>
              <a:rPr lang="zh-CN" altLang="en-US" sz="1200" b="1" dirty="0" smtClean="0">
                <a:solidFill>
                  <a:srgbClr val="FF3300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高速缓存</a:t>
            </a:r>
            <a:r>
              <a:rPr lang="zh-CN" altLang="en-US" sz="1200" b="1" dirty="0" smtClean="0">
                <a:solidFill>
                  <a:srgbClr val="FF0000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、假脱机spooling、设备预订、错误处理</a:t>
            </a:r>
            <a:endParaRPr lang="zh-CN" altLang="en-US" sz="1200" b="1" dirty="0" smtClean="0">
              <a:latin typeface="Times New Roman" panose="02020603050405020304" pitchFamily="18" charset="0"/>
              <a:sym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994A675-2EC4-4D85-88FC-4514DCB67130}" type="slidenum">
              <a:rPr lang="zh-CN" altLang="en-US" smtClean="0"/>
              <a:pPr>
                <a:defRPr/>
              </a:pPr>
              <a:t>30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92380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94452FAA-059E-4987-AEAE-2E6EFC6922D0}" type="slidenum">
              <a:rPr lang="zh-CN" altLang="en-US" smtClean="0">
                <a:latin typeface="Helvetica" pitchFamily="34" charset="0"/>
              </a:rPr>
              <a:pPr/>
              <a:t>32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拷贝语义：某应用程序需要将缓冲区内的数据写入磁盘，它可以调用</a:t>
            </a:r>
            <a:r>
              <a:rPr lang="en-US" altLang="zh-CN" dirty="0" smtClean="0"/>
              <a:t>write</a:t>
            </a:r>
            <a:r>
              <a:rPr lang="zh-CN" altLang="en-US" dirty="0" smtClean="0"/>
              <a:t>（）系统调用。当系统调用返回时，如果应用程序改变了缓冲区的内容，根据拷贝语义，操作系统保证要写入磁盘的数据就是</a:t>
            </a:r>
            <a:r>
              <a:rPr lang="en-US" altLang="zh-CN" dirty="0" smtClean="0"/>
              <a:t>write</a:t>
            </a:r>
            <a:r>
              <a:rPr lang="zh-CN" altLang="en-US" dirty="0" smtClean="0"/>
              <a:t>（）系统调用发生时的版本。一个简单方法就是操作系统在</a:t>
            </a:r>
            <a:r>
              <a:rPr lang="en-US" altLang="zh-CN" dirty="0" smtClean="0"/>
              <a:t>write</a:t>
            </a:r>
            <a:r>
              <a:rPr lang="zh-CN" altLang="en-US" dirty="0" smtClean="0"/>
              <a:t>系统调用返回前将应用程序缓冲区复制到内核缓冲区中。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994A675-2EC4-4D85-88FC-4514DCB67130}" type="slidenum">
              <a:rPr lang="zh-CN" altLang="en-US" smtClean="0"/>
              <a:pPr>
                <a:defRPr/>
              </a:pPr>
              <a:t>33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35599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310F8F7B-B485-472D-B74A-471D2DAB4607}" type="slidenum">
              <a:rPr lang="zh-CN" altLang="en-US" smtClean="0">
                <a:latin typeface="Helvetica" pitchFamily="34" charset="0"/>
              </a:rPr>
              <a:pPr/>
              <a:t>34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995BFC8E-309B-46D3-93B9-2A2D8BBE703B}" type="slidenum">
              <a:rPr lang="zh-CN" altLang="en-US" smtClean="0">
                <a:latin typeface="Helvetica" pitchFamily="34" charset="0"/>
              </a:rPr>
              <a:pPr/>
              <a:t>35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7AC1CA41-3B39-4DCA-A666-37C3B811858F}" type="slidenum">
              <a:rPr lang="zh-CN" altLang="en-US" smtClean="0">
                <a:latin typeface="Helvetica" pitchFamily="34" charset="0"/>
              </a:rPr>
              <a:pPr/>
              <a:t>37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dirty="0" smtClean="0">
                <a:latin typeface="Times New Roman" panose="02020603050405020304" pitchFamily="18" charset="0"/>
                <a:sym typeface="Times New Roman" panose="02020603050405020304" pitchFamily="18" charset="0"/>
              </a:rPr>
              <a:t>操作系统可以恢复磁盘重读、网络重发等暂时的失败，但不能恢复某些重要系统组件的永久性出错</a:t>
            </a:r>
            <a:endParaRPr lang="zh-CN" altLang="en-US" sz="1600" dirty="0" smtClean="0">
              <a:latin typeface="Times New Roman" panose="02020603050405020304" pitchFamily="18" charset="0"/>
              <a:sym typeface="Times New Roman" panose="02020603050405020304" pitchFamily="18" charset="0"/>
            </a:endParaRPr>
          </a:p>
          <a:p>
            <a:endParaRPr lang="zh-CN" altLang="en-US" dirty="0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27D0E890-00C9-4D0A-BBD2-99DA5624173B}" type="slidenum">
              <a:rPr lang="zh-CN" altLang="en-US" smtClean="0">
                <a:latin typeface="Helvetica" pitchFamily="34" charset="0"/>
              </a:rPr>
              <a:pPr/>
              <a:t>38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DF0504AC-4E48-46C1-AF78-5F9C43E5A149}" type="slidenum">
              <a:rPr lang="zh-CN" altLang="en-US" smtClean="0">
                <a:latin typeface="Helvetica" pitchFamily="34" charset="0"/>
              </a:rPr>
              <a:pPr/>
              <a:t>39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64879972-A8AF-47D0-81B6-E92253497BEC}" type="slidenum">
              <a:rPr lang="zh-CN" altLang="en-US" smtClean="0">
                <a:latin typeface="Helvetica" pitchFamily="34" charset="0"/>
              </a:rPr>
              <a:pPr/>
              <a:t>3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9BF0503E-7964-41F9-8489-0E527C9B45DC}" type="slidenum">
              <a:rPr lang="zh-CN" altLang="en-US" smtClean="0">
                <a:latin typeface="Helvetica" pitchFamily="34" charset="0"/>
              </a:rPr>
              <a:pPr/>
              <a:t>40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DE18FB55-C57C-490D-8D68-B8066285A1D0}" type="slidenum">
              <a:rPr lang="zh-CN" altLang="en-US" smtClean="0">
                <a:latin typeface="Helvetica" pitchFamily="34" charset="0"/>
              </a:rPr>
              <a:pPr/>
              <a:t>41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ADEEA8A9-EBA3-4836-A049-23BC8505C674}" type="slidenum">
              <a:rPr lang="zh-CN" altLang="en-US" smtClean="0">
                <a:latin typeface="Helvetica" pitchFamily="34" charset="0"/>
              </a:rPr>
              <a:pPr/>
              <a:t>43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FF51CE71-9FFB-4E1B-A7BD-736BB7D0B0E2}" type="slidenum">
              <a:rPr lang="zh-CN" altLang="en-US" smtClean="0">
                <a:latin typeface="Helvetica" pitchFamily="34" charset="0"/>
              </a:rPr>
              <a:pPr/>
              <a:t>44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DAE9537B-F24B-4A56-ADD6-B107C856C1CA}" type="slidenum">
              <a:rPr lang="zh-CN" altLang="en-US" smtClean="0">
                <a:latin typeface="Helvetica" pitchFamily="34" charset="0"/>
              </a:rPr>
              <a:pPr/>
              <a:t>45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250708CA-7DBC-4D59-86B2-4CF25FC14252}" type="slidenum">
              <a:rPr lang="zh-CN" altLang="en-US" smtClean="0">
                <a:latin typeface="Helvetica" pitchFamily="34" charset="0"/>
              </a:rPr>
              <a:pPr/>
              <a:t>46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F7140AF6-BEBB-44BB-85A4-8ADF0EF4FCDF}" type="slidenum">
              <a:rPr lang="zh-CN" altLang="en-US" smtClean="0">
                <a:latin typeface="Helvetica" pitchFamily="34" charset="0"/>
              </a:rPr>
              <a:pPr/>
              <a:t>47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27C57C7C-4A7E-4ABC-83E6-7C5ABA56B278}" type="slidenum">
              <a:rPr lang="zh-CN" altLang="en-US" smtClean="0">
                <a:latin typeface="Helvetica" pitchFamily="34" charset="0"/>
              </a:rPr>
              <a:pPr/>
              <a:t>48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D41CBC64-27C8-4008-9DAF-F52E81637783}" type="slidenum">
              <a:rPr lang="zh-CN" altLang="en-US" smtClean="0">
                <a:latin typeface="Helvetica" pitchFamily="34" charset="0"/>
              </a:rPr>
              <a:pPr/>
              <a:t>49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2C198AB8-297E-427B-A0BC-CF3765A79FC6}" type="slidenum">
              <a:rPr lang="zh-CN" altLang="en-US" smtClean="0">
                <a:latin typeface="Helvetica" pitchFamily="34" charset="0"/>
              </a:rPr>
              <a:pPr/>
              <a:t>50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D4BBBC7E-05E1-4B98-822E-C473157EE77E}" type="slidenum">
              <a:rPr lang="zh-CN" altLang="en-US" smtClean="0">
                <a:latin typeface="Helvetica" pitchFamily="34" charset="0"/>
              </a:rPr>
              <a:pPr/>
              <a:t>7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6BAAA636-D3D6-47A1-83A6-36E05085FDDF}" type="slidenum">
              <a:rPr lang="zh-CN" altLang="en-US" smtClean="0">
                <a:latin typeface="Helvetica" pitchFamily="34" charset="0"/>
              </a:rPr>
              <a:pPr/>
              <a:t>51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1C5595A9-9022-4628-AC05-51FEFF468251}" type="slidenum">
              <a:rPr lang="zh-CN" altLang="en-US" smtClean="0">
                <a:latin typeface="Helvetica" pitchFamily="34" charset="0"/>
              </a:rPr>
              <a:pPr/>
              <a:t>8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374BE199-49FC-45B1-B363-8C19E8EAF300}" type="slidenum">
              <a:rPr lang="zh-CN" altLang="en-US" smtClean="0">
                <a:latin typeface="Helvetica" pitchFamily="34" charset="0"/>
              </a:rPr>
              <a:pPr/>
              <a:t>10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8573C299-407D-4486-8D11-29BC3A24FDFF}" type="slidenum">
              <a:rPr lang="zh-CN" altLang="en-US" smtClean="0">
                <a:latin typeface="Helvetica" pitchFamily="34" charset="0"/>
              </a:rPr>
              <a:pPr/>
              <a:t>11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indent="0" algn="l">
              <a:buFont typeface="Monotype Sorts" pitchFamily="4" charset="2"/>
              <a:buNone/>
            </a:pPr>
            <a:r>
              <a:rPr lang="en-US" altLang="zh-CN" b="1" dirty="0" smtClean="0">
                <a:solidFill>
                  <a:srgbClr val="FF0000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IO</a:t>
            </a:r>
            <a:r>
              <a:rPr lang="zh-CN" altLang="en-US" b="1" smtClean="0">
                <a:solidFill>
                  <a:srgbClr val="FF0000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几种方式：轮询、</a:t>
            </a:r>
            <a:r>
              <a:rPr lang="zh-CN" altLang="en-US" smtClean="0">
                <a:solidFill>
                  <a:srgbClr val="FF0000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中断、</a:t>
            </a:r>
            <a:r>
              <a:rPr lang="zh-CN" altLang="en-US" b="1" smtClean="0">
                <a:solidFill>
                  <a:srgbClr val="FF0000"/>
                </a:solidFill>
                <a:latin typeface="Times New Roman" panose="02020603050405020304" pitchFamily="18" charset="0"/>
                <a:sym typeface="Times New Roman" panose="02020603050405020304" pitchFamily="18" charset="0"/>
              </a:rPr>
              <a:t>DMA</a:t>
            </a:r>
            <a:endParaRPr lang="en-US" altLang="zh-CN" sz="1600" dirty="0" smtClean="0"/>
          </a:p>
          <a:p>
            <a:pPr marL="457200" lvl="1" indent="0" algn="l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1600" dirty="0" smtClean="0"/>
          </a:p>
          <a:p>
            <a:pPr marL="457200" lvl="1" indent="0" algn="l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600" dirty="0" smtClean="0"/>
              <a:t>主机不断地读取</a:t>
            </a:r>
            <a:r>
              <a:rPr lang="zh-CN" altLang="en-US" sz="1600" b="1" i="1" dirty="0" smtClean="0">
                <a:solidFill>
                  <a:schemeClr val="hlink"/>
                </a:solidFill>
              </a:rPr>
              <a:t>忙</a:t>
            </a:r>
            <a:r>
              <a:rPr lang="zh-CN" altLang="en-US" sz="1600" dirty="0" smtClean="0"/>
              <a:t>位，直到该位被清除 (这个过程称为轮询，亦称忙等待-busy waiting)</a:t>
            </a:r>
          </a:p>
          <a:p>
            <a:pPr marL="457200" lvl="1" indent="0" algn="l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600" dirty="0" smtClean="0"/>
              <a:t>主机设置命令寄存器中的</a:t>
            </a:r>
            <a:r>
              <a:rPr lang="zh-CN" altLang="en-US" sz="1600" b="1" i="1" dirty="0" smtClean="0">
                <a:solidFill>
                  <a:schemeClr val="hlink"/>
                </a:solidFill>
              </a:rPr>
              <a:t>写</a:t>
            </a:r>
            <a:r>
              <a:rPr lang="zh-CN" altLang="en-US" sz="1600" dirty="0" smtClean="0"/>
              <a:t>位并向数据输出寄存器中写入一个字节。</a:t>
            </a:r>
          </a:p>
          <a:p>
            <a:pPr marL="457200" lvl="1" indent="0" algn="l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600" dirty="0" smtClean="0"/>
              <a:t>主机设置命令</a:t>
            </a:r>
            <a:r>
              <a:rPr lang="zh-CN" altLang="en-US" sz="1600" b="1" i="1" dirty="0" smtClean="0">
                <a:solidFill>
                  <a:schemeClr val="hlink"/>
                </a:solidFill>
              </a:rPr>
              <a:t>就绪</a:t>
            </a:r>
            <a:r>
              <a:rPr lang="zh-CN" altLang="en-US" sz="1600" dirty="0" smtClean="0"/>
              <a:t>位</a:t>
            </a:r>
          </a:p>
          <a:p>
            <a:pPr marL="457200" lvl="1" indent="0" algn="l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600" dirty="0" smtClean="0"/>
              <a:t>当控制器注意到命令</a:t>
            </a:r>
            <a:r>
              <a:rPr lang="zh-CN" altLang="en-US" sz="1600" b="1" i="1" dirty="0" smtClean="0">
                <a:solidFill>
                  <a:schemeClr val="hlink"/>
                </a:solidFill>
              </a:rPr>
              <a:t>就绪</a:t>
            </a:r>
            <a:r>
              <a:rPr lang="zh-CN" altLang="en-US" sz="1600" dirty="0" smtClean="0"/>
              <a:t>位已被设置，则设置</a:t>
            </a:r>
            <a:r>
              <a:rPr lang="zh-CN" altLang="en-US" sz="1600" b="1" i="1" dirty="0" smtClean="0">
                <a:solidFill>
                  <a:schemeClr val="hlink"/>
                </a:solidFill>
              </a:rPr>
              <a:t>忙</a:t>
            </a:r>
            <a:r>
              <a:rPr lang="zh-CN" altLang="en-US" sz="1600" dirty="0" smtClean="0"/>
              <a:t>位。</a:t>
            </a:r>
          </a:p>
          <a:p>
            <a:pPr marL="457200" lvl="1" indent="0" algn="l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600" dirty="0" smtClean="0"/>
              <a:t>控制器读取命令寄存器，并看到写入命令。它从数据输出寄存器中读取一个字节，并向设备执行I/O操作。</a:t>
            </a:r>
          </a:p>
          <a:p>
            <a:pPr marL="457200" lvl="1" indent="0" algn="l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600" dirty="0" smtClean="0"/>
              <a:t>控制器清除命令</a:t>
            </a:r>
            <a:r>
              <a:rPr lang="zh-CN" altLang="en-US" sz="1600" b="1" i="1" dirty="0" smtClean="0">
                <a:solidFill>
                  <a:schemeClr val="hlink"/>
                </a:solidFill>
              </a:rPr>
              <a:t>就绪</a:t>
            </a:r>
            <a:r>
              <a:rPr lang="zh-CN" altLang="en-US" sz="1600" dirty="0" smtClean="0"/>
              <a:t>位，清除状态寄存器的</a:t>
            </a:r>
            <a:r>
              <a:rPr lang="zh-CN" altLang="en-US" sz="1600" b="1" i="1" dirty="0" smtClean="0">
                <a:solidFill>
                  <a:schemeClr val="hlink"/>
                </a:solidFill>
              </a:rPr>
              <a:t>故障</a:t>
            </a:r>
            <a:r>
              <a:rPr lang="zh-CN" altLang="en-US" sz="1600" dirty="0" smtClean="0"/>
              <a:t>位以表示设备I/O成功，清除</a:t>
            </a:r>
            <a:r>
              <a:rPr lang="zh-CN" altLang="en-US" sz="1600" b="1" i="1" dirty="0" smtClean="0">
                <a:solidFill>
                  <a:schemeClr val="hlink"/>
                </a:solidFill>
              </a:rPr>
              <a:t>忙</a:t>
            </a:r>
            <a:r>
              <a:rPr lang="zh-CN" altLang="en-US" sz="1600" dirty="0" smtClean="0"/>
              <a:t>位以表示完成。</a:t>
            </a:r>
          </a:p>
          <a:p>
            <a:endParaRPr lang="zh-CN" altLang="en-US" dirty="0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D9920DF8-23C5-4856-A295-C26A6CA8BCF8}" type="slidenum">
              <a:rPr lang="zh-CN" altLang="en-US" smtClean="0">
                <a:latin typeface="Helvetica" pitchFamily="34" charset="0"/>
              </a:rPr>
              <a:pPr/>
              <a:t>12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 defTabSz="966788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fld id="{996C8B82-FB83-413D-8960-7686C419BE01}" type="slidenum">
              <a:rPr lang="zh-CN" altLang="en-US" smtClean="0">
                <a:latin typeface="Helvetica" pitchFamily="34" charset="0"/>
              </a:rPr>
              <a:pPr/>
              <a:t>13</a:t>
            </a:fld>
            <a:endParaRPr lang="en-US" altLang="zh-CN" smtClean="0">
              <a:latin typeface="Helvetica" pitchFamily="34" charset="0"/>
            </a:endParaRPr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240174" y="3893127"/>
            <a:ext cx="11480800" cy="72736"/>
            <a:chOff x="125" y="1865"/>
            <a:chExt cx="5424" cy="127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</p:grpSp>
      <p:sp>
        <p:nvSpPr>
          <p:cNvPr id="7" name="Text Box 8"/>
          <p:cNvSpPr txBox="1">
            <a:spLocks noChangeArrowheads="1"/>
          </p:cNvSpPr>
          <p:nvPr/>
        </p:nvSpPr>
        <p:spPr bwMode="auto">
          <a:xfrm>
            <a:off x="35984" y="6613526"/>
            <a:ext cx="149752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1000" b="1" dirty="0">
                <a:solidFill>
                  <a:srgbClr val="336699"/>
                </a:solidFill>
                <a:latin typeface="Helvetica" pitchFamily="34" charset="0"/>
              </a:rPr>
              <a:t>Operating System </a:t>
            </a:r>
            <a:r>
              <a:rPr lang="en-US" altLang="zh-CN" sz="1000" b="1" dirty="0" err="1" smtClean="0">
                <a:solidFill>
                  <a:srgbClr val="336699"/>
                </a:solidFill>
                <a:latin typeface="Helvetica" pitchFamily="34" charset="0"/>
              </a:rPr>
              <a:t>jjm</a:t>
            </a:r>
            <a:endParaRPr lang="en-US" altLang="zh-CN" sz="1000" b="1" dirty="0">
              <a:solidFill>
                <a:srgbClr val="336699"/>
              </a:solidFill>
              <a:latin typeface="Helvetica" pitchFamily="3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4379770" y="4283941"/>
            <a:ext cx="1716230" cy="994641"/>
            <a:chOff x="4324351" y="4006850"/>
            <a:chExt cx="3115733" cy="1887538"/>
          </a:xfrm>
        </p:grpSpPr>
        <p:pic>
          <p:nvPicPr>
            <p:cNvPr id="8" name="Picture 9" descr="dino_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80984" y="4157663"/>
              <a:ext cx="2749549" cy="1593850"/>
            </a:xfrm>
            <a:prstGeom prst="rect">
              <a:avLst/>
            </a:prstGeom>
            <a:noFill/>
            <a:ln w="76200">
              <a:solidFill>
                <a:srgbClr val="336699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Rectangle 10"/>
            <p:cNvSpPr>
              <a:spLocks noChangeArrowheads="1"/>
            </p:cNvSpPr>
            <p:nvPr/>
          </p:nvSpPr>
          <p:spPr bwMode="auto">
            <a:xfrm>
              <a:off x="4324351" y="4006850"/>
              <a:ext cx="3115733" cy="1887538"/>
            </a:xfrm>
            <a:prstGeom prst="rect">
              <a:avLst/>
            </a:prstGeom>
            <a:noFill/>
            <a:ln w="57150" cmpd="thinThick">
              <a:solidFill>
                <a:srgbClr val="66CCFF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</p:grpSp>
      <p:sp>
        <p:nvSpPr>
          <p:cNvPr id="12390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685800"/>
            <a:ext cx="103632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1306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957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267" y="1233489"/>
            <a:ext cx="53848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3267" y="1233489"/>
            <a:ext cx="53848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596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448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1" y="0"/>
            <a:ext cx="855440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7813"/>
            <a:ext cx="109728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0" y="1131889"/>
            <a:ext cx="10820399" cy="4991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</a:p>
        </p:txBody>
      </p:sp>
      <p:sp>
        <p:nvSpPr>
          <p:cNvPr id="122885" name="Rectangle 5"/>
          <p:cNvSpPr>
            <a:spLocks noChangeArrowheads="1"/>
          </p:cNvSpPr>
          <p:nvPr/>
        </p:nvSpPr>
        <p:spPr bwMode="auto">
          <a:xfrm>
            <a:off x="0" y="0"/>
            <a:ext cx="304800" cy="2286000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zh-CN" altLang="en-US" sz="2400">
              <a:latin typeface="Times New Roman" pitchFamily="18" charset="0"/>
            </a:endParaRPr>
          </a:p>
        </p:txBody>
      </p:sp>
      <p:sp>
        <p:nvSpPr>
          <p:cNvPr id="122886" name="Line 6"/>
          <p:cNvSpPr>
            <a:spLocks noChangeShapeType="1"/>
          </p:cNvSpPr>
          <p:nvPr/>
        </p:nvSpPr>
        <p:spPr bwMode="auto">
          <a:xfrm>
            <a:off x="609600" y="860425"/>
            <a:ext cx="107696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Verdana" charset="0"/>
              <a:ea typeface="+mn-ea"/>
            </a:endParaRPr>
          </a:p>
        </p:txBody>
      </p:sp>
      <p:sp>
        <p:nvSpPr>
          <p:cNvPr id="122887" name="Rectangle 7"/>
          <p:cNvSpPr>
            <a:spLocks noChangeArrowheads="1"/>
          </p:cNvSpPr>
          <p:nvPr/>
        </p:nvSpPr>
        <p:spPr bwMode="auto">
          <a:xfrm>
            <a:off x="0" y="2286000"/>
            <a:ext cx="304800" cy="2286000"/>
          </a:xfrm>
          <a:prstGeom prst="rect">
            <a:avLst/>
          </a:prstGeom>
          <a:solidFill>
            <a:srgbClr val="99CC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zh-CN" altLang="en-US" sz="2400">
              <a:latin typeface="Times New Roman" pitchFamily="18" charset="0"/>
            </a:endParaRPr>
          </a:p>
        </p:txBody>
      </p:sp>
      <p:sp>
        <p:nvSpPr>
          <p:cNvPr id="122888" name="Rectangle 8"/>
          <p:cNvSpPr>
            <a:spLocks noChangeArrowheads="1"/>
          </p:cNvSpPr>
          <p:nvPr/>
        </p:nvSpPr>
        <p:spPr bwMode="auto">
          <a:xfrm>
            <a:off x="0" y="4572000"/>
            <a:ext cx="304800" cy="2286000"/>
          </a:xfrm>
          <a:prstGeom prst="rect">
            <a:avLst/>
          </a:prstGeom>
          <a:solidFill>
            <a:srgbClr val="33669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zh-CN" altLang="en-US" sz="2400">
              <a:latin typeface="Times New Roman" pitchFamily="18" charset="0"/>
            </a:endParaRPr>
          </a:p>
        </p:txBody>
      </p:sp>
      <p:sp>
        <p:nvSpPr>
          <p:cNvPr id="122889" name="Text Box 9"/>
          <p:cNvSpPr txBox="1">
            <a:spLocks noChangeArrowheads="1"/>
          </p:cNvSpPr>
          <p:nvPr/>
        </p:nvSpPr>
        <p:spPr bwMode="auto">
          <a:xfrm>
            <a:off x="5714187" y="6613526"/>
            <a:ext cx="518091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altLang="zh-CN" sz="1000" b="1">
                <a:solidFill>
                  <a:srgbClr val="006699"/>
                </a:solidFill>
                <a:latin typeface="Helvetica" pitchFamily="34" charset="0"/>
              </a:rPr>
              <a:t>13.</a:t>
            </a:r>
            <a:fld id="{5F018CCC-8CA1-48E4-BCAD-F34087CDDBCB}" type="slidenum">
              <a:rPr lang="en-US" altLang="zh-CN" sz="1000" b="1">
                <a:solidFill>
                  <a:srgbClr val="006699"/>
                </a:solidFill>
                <a:latin typeface="Helvetica" pitchFamily="34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zh-CN" sz="1000" b="1">
              <a:solidFill>
                <a:srgbClr val="006699"/>
              </a:solidFill>
              <a:latin typeface="Helvetica" pitchFamily="34" charset="0"/>
            </a:endParaRPr>
          </a:p>
        </p:txBody>
      </p:sp>
      <p:sp>
        <p:nvSpPr>
          <p:cNvPr id="122891" name="Text Box 11"/>
          <p:cNvSpPr txBox="1">
            <a:spLocks noChangeArrowheads="1"/>
          </p:cNvSpPr>
          <p:nvPr/>
        </p:nvSpPr>
        <p:spPr bwMode="auto">
          <a:xfrm>
            <a:off x="247651" y="6621464"/>
            <a:ext cx="1733167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altLang="zh-CN" sz="1000" b="1" dirty="0">
                <a:solidFill>
                  <a:srgbClr val="006699"/>
                </a:solidFill>
                <a:latin typeface="Helvetica" pitchFamily="34" charset="0"/>
              </a:rPr>
              <a:t>Operating </a:t>
            </a:r>
            <a:r>
              <a:rPr lang="en-US" altLang="zh-CN" sz="1000" b="1" dirty="0" smtClean="0">
                <a:solidFill>
                  <a:srgbClr val="006699"/>
                </a:solidFill>
                <a:latin typeface="Helvetica" pitchFamily="34" charset="0"/>
              </a:rPr>
              <a:t>System</a:t>
            </a:r>
            <a:r>
              <a:rPr lang="en-US" altLang="zh-CN" sz="1000" b="1" baseline="0" dirty="0" smtClean="0">
                <a:solidFill>
                  <a:srgbClr val="006699"/>
                </a:solidFill>
                <a:latin typeface="Helvetica" pitchFamily="34" charset="0"/>
              </a:rPr>
              <a:t> </a:t>
            </a:r>
            <a:r>
              <a:rPr lang="zh-CN" altLang="en-US" sz="1000" b="1" baseline="0" dirty="0" smtClean="0">
                <a:solidFill>
                  <a:srgbClr val="006699"/>
                </a:solidFill>
                <a:latin typeface="Helvetica" pitchFamily="34" charset="0"/>
              </a:rPr>
              <a:t>季江民</a:t>
            </a:r>
            <a:r>
              <a:rPr lang="en-US" altLang="zh-CN" sz="1000" b="1" dirty="0" smtClean="0">
                <a:solidFill>
                  <a:srgbClr val="006699"/>
                </a:solidFill>
                <a:latin typeface="Helvetica" pitchFamily="34" charset="0"/>
              </a:rPr>
              <a:t> </a:t>
            </a:r>
            <a:endParaRPr lang="en-US" altLang="zh-CN" sz="1000" b="1" dirty="0">
              <a:solidFill>
                <a:srgbClr val="006699"/>
              </a:solidFill>
              <a:latin typeface="Helvetica" pitchFamily="34" charset="0"/>
            </a:endParaRPr>
          </a:p>
        </p:txBody>
      </p:sp>
      <p:pic>
        <p:nvPicPr>
          <p:cNvPr id="1035" name="Picture 12" descr="dino_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6707" y="6234544"/>
            <a:ext cx="880994" cy="407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697" r:id="rId2"/>
    <p:sldLayoutId id="2147483699" r:id="rId3"/>
    <p:sldLayoutId id="2147483701" r:id="rId4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90000"/>
        <a:buFont typeface="Monotype Sorts" pitchFamily="2" charset="2"/>
        <a:buChar char="n"/>
        <a:defRPr kumimoji="1" sz="2400">
          <a:solidFill>
            <a:schemeClr val="tx1"/>
          </a:solidFill>
          <a:latin typeface="+mn-lt"/>
          <a:ea typeface="MS PGothic" pitchFamily="34" charset="-128"/>
          <a:cs typeface="+mn-cs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80000"/>
        <a:buFont typeface="Monotype Sorts" pitchFamily="2" charset="2"/>
        <a:buChar char="l"/>
        <a:defRPr kumimoji="1" sz="2000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itchFamily="18" charset="2"/>
        <a:buChar char="4"/>
        <a:defRPr kumimoji="1" sz="2400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 sz="2000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 sz="2000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zh-CN" dirty="0" smtClean="0">
                <a:solidFill>
                  <a:srgbClr val="002060"/>
                </a:solidFill>
              </a:rPr>
              <a:t>Chapter 13:  I/O Systems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2800"/>
              <a:t>Device I/O Port Locations on PCs (partial)</a:t>
            </a:r>
            <a:endParaRPr lang="en-US" altLang="zh-CN" sz="240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43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447801"/>
            <a:ext cx="6864350" cy="432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solidFill>
                  <a:srgbClr val="FFC000"/>
                </a:solidFill>
              </a:rPr>
              <a:t>I/O</a:t>
            </a:r>
            <a:r>
              <a:rPr lang="zh-CN" altLang="en-US" dirty="0">
                <a:solidFill>
                  <a:srgbClr val="FFC000"/>
                </a:solidFill>
              </a:rPr>
              <a:t>方式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Monotype Sorts" pitchFamily="2" charset="2"/>
              <a:buNone/>
            </a:pPr>
            <a:r>
              <a:rPr lang="zh-CN" altLang="en-US" sz="2800" b="1" dirty="0">
                <a:solidFill>
                  <a:srgbClr val="FF6600"/>
                </a:solidFill>
                <a:ea typeface="宋体" pitchFamily="2" charset="-122"/>
              </a:rPr>
              <a:t>一、</a:t>
            </a:r>
            <a:r>
              <a:rPr lang="en-US" altLang="zh-CN" sz="2800" b="1" dirty="0">
                <a:solidFill>
                  <a:srgbClr val="FF6600"/>
                </a:solidFill>
              </a:rPr>
              <a:t>Polling</a:t>
            </a:r>
            <a:r>
              <a:rPr lang="zh-CN" altLang="en-US" sz="2800" b="1" dirty="0">
                <a:solidFill>
                  <a:srgbClr val="FF6600"/>
                </a:solidFill>
                <a:ea typeface="宋体" pitchFamily="2" charset="-122"/>
              </a:rPr>
              <a:t>轮询</a:t>
            </a:r>
          </a:p>
          <a:p>
            <a:endParaRPr lang="en-US" altLang="zh-CN" sz="2000" dirty="0"/>
          </a:p>
          <a:p>
            <a:r>
              <a:rPr lang="en-US" altLang="zh-CN" sz="2400" dirty="0"/>
              <a:t>Determines state of device </a:t>
            </a:r>
          </a:p>
          <a:p>
            <a:pPr lvl="1"/>
            <a:r>
              <a:rPr lang="en-US" altLang="zh-CN" sz="2400" dirty="0"/>
              <a:t>command-ready</a:t>
            </a:r>
          </a:p>
          <a:p>
            <a:pPr lvl="1"/>
            <a:r>
              <a:rPr lang="en-US" altLang="zh-CN" sz="2400" dirty="0"/>
              <a:t>busy</a:t>
            </a:r>
          </a:p>
          <a:p>
            <a:pPr lvl="1"/>
            <a:r>
              <a:rPr lang="en-US" altLang="zh-CN" sz="2400" dirty="0"/>
              <a:t>Error</a:t>
            </a:r>
            <a:endParaRPr lang="en-US" altLang="zh-CN" sz="2400" dirty="0">
              <a:latin typeface="Courier New" pitchFamily="49" charset="0"/>
            </a:endParaRPr>
          </a:p>
          <a:p>
            <a:r>
              <a:rPr lang="en-US" altLang="zh-CN" sz="2400" dirty="0">
                <a:solidFill>
                  <a:srgbClr val="3366FF"/>
                </a:solidFill>
              </a:rPr>
              <a:t>Busy-wait</a:t>
            </a:r>
            <a:r>
              <a:rPr lang="en-US" altLang="zh-CN" sz="2400" dirty="0"/>
              <a:t> cycle to wait for I/O </a:t>
            </a:r>
          </a:p>
          <a:p>
            <a:pPr lvl="1">
              <a:buFont typeface="Monotype Sorts" pitchFamily="2" charset="2"/>
              <a:buNone/>
            </a:pPr>
            <a:r>
              <a:rPr lang="en-US" altLang="zh-CN" sz="2400" dirty="0"/>
              <a:t>from device</a:t>
            </a:r>
          </a:p>
        </p:txBody>
      </p:sp>
      <p:pic>
        <p:nvPicPr>
          <p:cNvPr id="11268" name="Picture 4" descr="1_19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971" y="981075"/>
            <a:ext cx="3077029" cy="514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rgbClr val="FFC000"/>
                </a:solidFill>
              </a:rPr>
              <a:t>二、</a:t>
            </a:r>
            <a:r>
              <a:rPr lang="en-US" altLang="zh-CN" dirty="0">
                <a:solidFill>
                  <a:srgbClr val="FFC000"/>
                </a:solidFill>
              </a:rPr>
              <a:t>Interrupts</a:t>
            </a:r>
            <a:r>
              <a:rPr lang="zh-CN" altLang="en-US" dirty="0">
                <a:solidFill>
                  <a:srgbClr val="FFC000"/>
                </a:solidFill>
              </a:rPr>
              <a:t>中断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zh-CN" dirty="0">
                <a:latin typeface="楷体" pitchFamily="49" charset="-122"/>
                <a:ea typeface="楷体" pitchFamily="49" charset="-122"/>
              </a:rPr>
              <a:t>CPU</a:t>
            </a:r>
            <a:r>
              <a:rPr lang="zh-CN" altLang="en-US" dirty="0">
                <a:latin typeface="楷体" pitchFamily="49" charset="-122"/>
                <a:ea typeface="楷体" pitchFamily="49" charset="-122"/>
              </a:rPr>
              <a:t>硬件有一条中断请求线（</a:t>
            </a:r>
            <a:r>
              <a:rPr lang="en-US" altLang="zh-CN" dirty="0">
                <a:solidFill>
                  <a:srgbClr val="3333FF"/>
                </a:solidFill>
                <a:latin typeface="+mn-ea"/>
                <a:ea typeface="+mn-ea"/>
              </a:rPr>
              <a:t>interrupt-request line, IRL</a:t>
            </a:r>
            <a:r>
              <a:rPr lang="zh-CN" altLang="en-US" dirty="0">
                <a:latin typeface="楷体" pitchFamily="49" charset="-122"/>
                <a:ea typeface="楷体" pitchFamily="49" charset="-122"/>
              </a:rPr>
              <a:t>），由</a:t>
            </a:r>
            <a:r>
              <a:rPr lang="en-US" altLang="zh-CN" dirty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dirty="0">
                <a:latin typeface="楷体" pitchFamily="49" charset="-122"/>
                <a:ea typeface="楷体" pitchFamily="49" charset="-122"/>
              </a:rPr>
              <a:t>设备触发</a:t>
            </a:r>
          </a:p>
          <a:p>
            <a:pPr lvl="1">
              <a:lnSpc>
                <a:spcPct val="80000"/>
              </a:lnSpc>
            </a:pPr>
            <a:r>
              <a:rPr lang="zh-CN" altLang="en-US" dirty="0">
                <a:latin typeface="楷体" pitchFamily="49" charset="-122"/>
                <a:ea typeface="楷体" pitchFamily="49" charset="-122"/>
              </a:rPr>
              <a:t>设备控制器通过中断请求线发送信号而引起中断，</a:t>
            </a:r>
            <a:r>
              <a:rPr lang="en-US" altLang="zh-CN" dirty="0">
                <a:latin typeface="楷体" pitchFamily="49" charset="-122"/>
                <a:ea typeface="楷体" pitchFamily="49" charset="-122"/>
              </a:rPr>
              <a:t>CPU</a:t>
            </a:r>
            <a:r>
              <a:rPr lang="zh-CN" altLang="en-US" dirty="0">
                <a:latin typeface="楷体" pitchFamily="49" charset="-122"/>
                <a:ea typeface="楷体" pitchFamily="49" charset="-122"/>
              </a:rPr>
              <a:t>捕获中断并派遣到中断处理程序，中断处理程序通过处理设备来清除中断。</a:t>
            </a:r>
          </a:p>
          <a:p>
            <a:pPr>
              <a:lnSpc>
                <a:spcPct val="80000"/>
              </a:lnSpc>
            </a:pPr>
            <a:r>
              <a:rPr lang="zh-CN" altLang="en-US" dirty="0">
                <a:latin typeface="楷体" pitchFamily="49" charset="-122"/>
                <a:ea typeface="楷体" pitchFamily="49" charset="-122"/>
              </a:rPr>
              <a:t>两种中断请求</a:t>
            </a:r>
          </a:p>
          <a:p>
            <a:pPr lvl="1">
              <a:lnSpc>
                <a:spcPct val="80000"/>
              </a:lnSpc>
            </a:pPr>
            <a:r>
              <a:rPr lang="zh-CN" altLang="en-US" sz="2400" b="1" dirty="0">
                <a:latin typeface="楷体" pitchFamily="49" charset="-122"/>
                <a:ea typeface="楷体" pitchFamily="49" charset="-122"/>
              </a:rPr>
              <a:t>非屏蔽中断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：主要用来处理如不可恢复内存错误等事件</a:t>
            </a:r>
          </a:p>
          <a:p>
            <a:pPr lvl="1">
              <a:lnSpc>
                <a:spcPct val="80000"/>
              </a:lnSpc>
            </a:pPr>
            <a:r>
              <a:rPr lang="zh-CN" altLang="en-US" sz="2400" b="1" dirty="0">
                <a:latin typeface="楷体" pitchFamily="49" charset="-122"/>
                <a:ea typeface="楷体" pitchFamily="49" charset="-122"/>
              </a:rPr>
              <a:t>可屏蔽中断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：由</a:t>
            </a:r>
            <a:r>
              <a:rPr lang="en-US" altLang="zh-CN" sz="2400" dirty="0">
                <a:latin typeface="楷体" pitchFamily="49" charset="-122"/>
                <a:ea typeface="楷体" pitchFamily="49" charset="-122"/>
              </a:rPr>
              <a:t>CPU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在执行关键的不可中断的指令序列前加以屏蔽</a:t>
            </a:r>
          </a:p>
          <a:p>
            <a:pPr>
              <a:lnSpc>
                <a:spcPct val="80000"/>
              </a:lnSpc>
            </a:pPr>
            <a:r>
              <a:rPr lang="zh-CN" altLang="en-US" b="1" dirty="0">
                <a:latin typeface="楷体" pitchFamily="49" charset="-122"/>
                <a:ea typeface="楷体" pitchFamily="49" charset="-122"/>
              </a:rPr>
              <a:t>中断向量</a:t>
            </a:r>
          </a:p>
          <a:p>
            <a:pPr>
              <a:lnSpc>
                <a:spcPct val="80000"/>
              </a:lnSpc>
            </a:pPr>
            <a:r>
              <a:rPr lang="zh-CN" altLang="en-US" b="1" dirty="0">
                <a:latin typeface="楷体" pitchFamily="49" charset="-122"/>
                <a:ea typeface="楷体" pitchFamily="49" charset="-122"/>
              </a:rPr>
              <a:t>中断优先级</a:t>
            </a:r>
            <a:r>
              <a:rPr lang="zh-CN" altLang="en-US" dirty="0">
                <a:latin typeface="楷体" pitchFamily="49" charset="-122"/>
                <a:ea typeface="楷体" pitchFamily="49" charset="-122"/>
              </a:rPr>
              <a:t>：能够使</a:t>
            </a:r>
            <a:r>
              <a:rPr lang="en-US" altLang="zh-CN" dirty="0">
                <a:latin typeface="楷体" pitchFamily="49" charset="-122"/>
                <a:ea typeface="楷体" pitchFamily="49" charset="-122"/>
              </a:rPr>
              <a:t>CPU</a:t>
            </a:r>
            <a:r>
              <a:rPr lang="zh-CN" altLang="en-US" dirty="0">
                <a:latin typeface="楷体" pitchFamily="49" charset="-122"/>
                <a:ea typeface="楷体" pitchFamily="49" charset="-122"/>
              </a:rPr>
              <a:t>延迟处理低优先级中断而不屏蔽所有中断，这也可以让高优先级中断抢占低优先级中断处理。</a:t>
            </a:r>
          </a:p>
          <a:p>
            <a:pPr>
              <a:lnSpc>
                <a:spcPct val="80000"/>
              </a:lnSpc>
            </a:pPr>
            <a:r>
              <a:rPr lang="zh-CN" altLang="en-US" dirty="0">
                <a:latin typeface="楷体" pitchFamily="49" charset="-122"/>
                <a:ea typeface="楷体" pitchFamily="49" charset="-122"/>
              </a:rPr>
              <a:t>中断的用途</a:t>
            </a:r>
          </a:p>
          <a:p>
            <a:pPr lvl="1">
              <a:lnSpc>
                <a:spcPct val="80000"/>
              </a:lnSpc>
            </a:pPr>
            <a:r>
              <a:rPr lang="zh-CN" altLang="en-US" dirty="0">
                <a:latin typeface="楷体" pitchFamily="49" charset="-122"/>
                <a:ea typeface="楷体" pitchFamily="49" charset="-122"/>
              </a:rPr>
              <a:t>中断机制用于处理各种异常，如被零除，访问一个受保护的或不存在的内存地址</a:t>
            </a:r>
          </a:p>
          <a:p>
            <a:pPr lvl="1">
              <a:lnSpc>
                <a:spcPct val="80000"/>
              </a:lnSpc>
            </a:pPr>
            <a:r>
              <a:rPr lang="zh-CN" altLang="en-US" dirty="0">
                <a:latin typeface="楷体" pitchFamily="49" charset="-122"/>
                <a:ea typeface="楷体" pitchFamily="49" charset="-122"/>
              </a:rPr>
              <a:t>系统调用的实现需要用到中断（软中断）</a:t>
            </a:r>
          </a:p>
          <a:p>
            <a:pPr lvl="1">
              <a:lnSpc>
                <a:spcPct val="80000"/>
              </a:lnSpc>
            </a:pPr>
            <a:r>
              <a:rPr lang="zh-CN" altLang="en-US" dirty="0">
                <a:latin typeface="楷体" pitchFamily="49" charset="-122"/>
                <a:ea typeface="楷体" pitchFamily="49" charset="-122"/>
              </a:rPr>
              <a:t>中断也可以用来管理内核的控制流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solidFill>
                  <a:srgbClr val="FFC000"/>
                </a:solidFill>
              </a:rPr>
              <a:t>Interrupt-Driven I/O Cycle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315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8175" y="1114426"/>
            <a:ext cx="5913438" cy="532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2800"/>
              <a:t>Intel Pentium Processor Event-Vector Table</a:t>
            </a:r>
            <a:endParaRPr lang="en-US" altLang="zh-CN" sz="240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433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13" y="1138239"/>
            <a:ext cx="6684962" cy="5208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ea typeface="宋体" pitchFamily="2" charset="-122"/>
              </a:rPr>
              <a:t>Interrupt vectors in Linux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/>
              <a:t>Vector range		Use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>
                <a:solidFill>
                  <a:srgbClr val="FF3300"/>
                </a:solidFill>
              </a:rPr>
              <a:t>0-19  		Nonmaskable interrupts and exceptions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/>
              <a:t>20-31 		Intel-reserved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>
                <a:solidFill>
                  <a:srgbClr val="FF3300"/>
                </a:solidFill>
              </a:rPr>
              <a:t>32-127 		External interrupts (IRQs)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>
                <a:solidFill>
                  <a:srgbClr val="FF3300"/>
                </a:solidFill>
              </a:rPr>
              <a:t>128 (0x80)	Programmed exception for system calls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/>
              <a:t>129-238 	External interrupts (IRQs)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/>
              <a:t>239 		Local APIC timer interrupt 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/>
              <a:t>240 		</a:t>
            </a:r>
            <a:r>
              <a:rPr lang="en-US" altLang="zh-CN" sz="1600"/>
              <a:t>Local APIC thermal interrupt (introduced in the Pentium 4 models)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/>
              <a:t>241-250 	Reserved by Linux for future use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/>
              <a:t>251-253 	Interprocessor interrupts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/>
              <a:t>254 		</a:t>
            </a:r>
            <a:r>
              <a:rPr lang="en-US" altLang="zh-CN" sz="1200"/>
              <a:t>Local APIC error interrupt (generated when the local APIC detects an erroneous condition)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US" altLang="zh-CN" sz="2000"/>
              <a:t>255 		Local APIC spurious interrupt (generated if the CPU masks an interrupt while the hardware device raises it)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dirty="0">
                <a:ea typeface="宋体" pitchFamily="2" charset="-122"/>
              </a:rPr>
              <a:t>An example of IRQ(</a:t>
            </a:r>
            <a:r>
              <a:rPr lang="en-US" altLang="zh-CN" sz="1400" dirty="0">
                <a:ea typeface="宋体" pitchFamily="2" charset="-122"/>
              </a:rPr>
              <a:t>interrupts</a:t>
            </a:r>
            <a:r>
              <a:rPr lang="zh-CN" altLang="en-US" sz="1400" dirty="0">
                <a:ea typeface="宋体" pitchFamily="2" charset="-122"/>
              </a:rPr>
              <a:t>  </a:t>
            </a:r>
            <a:r>
              <a:rPr lang="en-US" altLang="zh-CN" sz="1400" dirty="0">
                <a:ea typeface="宋体" pitchFamily="2" charset="-122"/>
              </a:rPr>
              <a:t>Request</a:t>
            </a:r>
            <a:r>
              <a:rPr lang="en-US" altLang="zh-CN" sz="2400" dirty="0">
                <a:ea typeface="宋体" pitchFamily="2" charset="-122"/>
              </a:rPr>
              <a:t>) assignment to I/O devices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IRQ	    INT		Hardware device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0		32		Timer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1		33		Keyboard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2		34		PIC cascading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3		35		Second serial port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4		36		First serial port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6		38		Floppy disk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8		40		System clock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10		42		Network interface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11		43		USB port, sound card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12		44		PS/2 mouse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13		45		Mathematical coprocessor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14		46		EIDE disk controller's first chain</a:t>
            </a:r>
          </a:p>
          <a:p>
            <a:pPr marL="533400" indent="-533400">
              <a:lnSpc>
                <a:spcPct val="80000"/>
              </a:lnSpc>
              <a:buNone/>
            </a:pPr>
            <a:r>
              <a:rPr lang="en-US" altLang="zh-CN" sz="1600" b="1" dirty="0"/>
              <a:t>15		47		EIDE disk controller's second chain</a:t>
            </a:r>
          </a:p>
        </p:txBody>
      </p:sp>
      <p:sp>
        <p:nvSpPr>
          <p:cNvPr id="16388" name="AutoShape 4"/>
          <p:cNvSpPr>
            <a:spLocks noChangeArrowheads="1"/>
          </p:cNvSpPr>
          <p:nvPr/>
        </p:nvSpPr>
        <p:spPr bwMode="auto">
          <a:xfrm>
            <a:off x="2282599" y="818357"/>
            <a:ext cx="1211262" cy="349250"/>
          </a:xfrm>
          <a:prstGeom prst="wedgeRoundRectCallout">
            <a:avLst>
              <a:gd name="adj1" fmla="val -65727"/>
              <a:gd name="adj2" fmla="val 52727"/>
              <a:gd name="adj3" fmla="val 16667"/>
            </a:avLst>
          </a:prstGeom>
          <a:solidFill>
            <a:srgbClr val="99CC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20000"/>
              </a:spcBef>
              <a:buClr>
                <a:schemeClr val="folHlink"/>
              </a:buClr>
              <a:buSzPct val="90000"/>
              <a:buFont typeface="Monotype Sorts" pitchFamily="2" charset="2"/>
              <a:buNone/>
            </a:pPr>
            <a:r>
              <a:rPr kumimoji="1" lang="zh-CN" altLang="en-US" b="1" dirty="0">
                <a:solidFill>
                  <a:srgbClr val="FF3300"/>
                </a:solidFill>
                <a:latin typeface="Times New Roman" pitchFamily="18" charset="0"/>
                <a:ea typeface="宋体" pitchFamily="2" charset="-122"/>
              </a:rPr>
              <a:t>中断向量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solidFill>
                  <a:srgbClr val="FFC000"/>
                </a:solidFill>
              </a:rPr>
              <a:t>三、</a:t>
            </a:r>
            <a:r>
              <a:rPr lang="en-US" altLang="zh-CN" dirty="0">
                <a:solidFill>
                  <a:srgbClr val="FFC000"/>
                </a:solidFill>
              </a:rPr>
              <a:t>Direct Memory Access</a:t>
            </a:r>
            <a:r>
              <a:rPr lang="zh-CN" altLang="en-US" dirty="0">
                <a:solidFill>
                  <a:srgbClr val="FFC000"/>
                </a:solidFill>
              </a:rPr>
              <a:t>（</a:t>
            </a:r>
            <a:r>
              <a:rPr lang="en-US" altLang="zh-CN" dirty="0">
                <a:solidFill>
                  <a:srgbClr val="FFC000"/>
                </a:solidFill>
              </a:rPr>
              <a:t>DMA</a:t>
            </a:r>
            <a:r>
              <a:rPr lang="zh-CN" altLang="en-US" dirty="0">
                <a:solidFill>
                  <a:srgbClr val="FFC000"/>
                </a:solidFill>
              </a:rPr>
              <a:t>）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dirty="0"/>
              <a:t>Used to avoid </a:t>
            </a:r>
            <a:r>
              <a:rPr lang="en-US" altLang="zh-CN" sz="2000" dirty="0">
                <a:solidFill>
                  <a:srgbClr val="3366FF"/>
                </a:solidFill>
              </a:rPr>
              <a:t>programmed I/O</a:t>
            </a:r>
            <a:r>
              <a:rPr lang="en-US" altLang="zh-CN" sz="2000" dirty="0"/>
              <a:t> for large data movement </a:t>
            </a:r>
            <a:br>
              <a:rPr lang="en-US" altLang="zh-CN" sz="2000" dirty="0"/>
            </a:br>
            <a:endParaRPr lang="en-US" altLang="zh-CN" sz="2000" dirty="0"/>
          </a:p>
          <a:p>
            <a:r>
              <a:rPr lang="en-US" altLang="zh-CN" sz="2000" dirty="0"/>
              <a:t>Requires </a:t>
            </a:r>
            <a:r>
              <a:rPr lang="en-US" altLang="zh-CN" sz="2000" dirty="0">
                <a:solidFill>
                  <a:srgbClr val="3366FF"/>
                </a:solidFill>
              </a:rPr>
              <a:t>DMA</a:t>
            </a:r>
            <a:r>
              <a:rPr lang="en-US" altLang="zh-CN" sz="2000" dirty="0"/>
              <a:t> controller</a:t>
            </a:r>
            <a:br>
              <a:rPr lang="en-US" altLang="zh-CN" sz="2000" dirty="0"/>
            </a:br>
            <a:endParaRPr lang="en-US" altLang="zh-CN" sz="2000" dirty="0"/>
          </a:p>
          <a:p>
            <a:r>
              <a:rPr lang="en-US" altLang="zh-CN" sz="2000" dirty="0"/>
              <a:t>Bypasses CPU to transfer data directly between I/O device and memory</a:t>
            </a:r>
            <a:r>
              <a:rPr lang="en-US" altLang="zh-CN" sz="1800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solidFill>
                  <a:srgbClr val="FFC000"/>
                </a:solidFill>
              </a:rPr>
              <a:t>Six Step Process to Perform DMA Transfer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843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1063626"/>
            <a:ext cx="6737350" cy="508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13.3 Application I/O Interface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309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Chapter 13:  I/O Systems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>
                <a:ea typeface="楷体_GB2312" pitchFamily="49" charset="-122"/>
              </a:rPr>
              <a:t>13.1 Overview</a:t>
            </a:r>
            <a:endParaRPr lang="en-US" altLang="zh-CN" dirty="0" smtClean="0">
              <a:ea typeface="宋体" pitchFamily="2" charset="-122"/>
            </a:endParaRPr>
          </a:p>
          <a:p>
            <a:r>
              <a:rPr lang="en-US" altLang="zh-CN" sz="2400" dirty="0">
                <a:ea typeface="宋体" pitchFamily="2" charset="-122"/>
              </a:rPr>
              <a:t>13.2 </a:t>
            </a:r>
            <a:r>
              <a:rPr lang="en-US" altLang="zh-CN" sz="2400" dirty="0"/>
              <a:t>I/O Hardware</a:t>
            </a:r>
          </a:p>
          <a:p>
            <a:r>
              <a:rPr lang="en-US" altLang="zh-CN" sz="2400" dirty="0">
                <a:ea typeface="宋体" pitchFamily="2" charset="-122"/>
              </a:rPr>
              <a:t>13.3 </a:t>
            </a:r>
            <a:r>
              <a:rPr lang="en-US" altLang="zh-CN" sz="2400" dirty="0"/>
              <a:t>Application I/O Interface</a:t>
            </a:r>
          </a:p>
          <a:p>
            <a:r>
              <a:rPr lang="en-US" altLang="zh-CN" sz="2400" dirty="0">
                <a:ea typeface="宋体" pitchFamily="2" charset="-122"/>
              </a:rPr>
              <a:t>13.4 </a:t>
            </a:r>
            <a:r>
              <a:rPr lang="en-US" altLang="zh-CN" sz="2400" dirty="0"/>
              <a:t>Kernel I/O Subsystem</a:t>
            </a:r>
          </a:p>
          <a:p>
            <a:r>
              <a:rPr lang="en-US" altLang="zh-CN" sz="2400" dirty="0">
                <a:ea typeface="宋体" pitchFamily="2" charset="-122"/>
              </a:rPr>
              <a:t>13.5 </a:t>
            </a:r>
            <a:r>
              <a:rPr lang="en-US" altLang="zh-CN" sz="2400" dirty="0"/>
              <a:t>Transforming I/O Requests to Hardware Operations</a:t>
            </a:r>
          </a:p>
          <a:p>
            <a:r>
              <a:rPr lang="en-US" altLang="zh-CN" sz="2400" dirty="0">
                <a:ea typeface="宋体" pitchFamily="2" charset="-122"/>
              </a:rPr>
              <a:t>13.6 </a:t>
            </a:r>
            <a:r>
              <a:rPr lang="en-US" altLang="zh-CN" sz="2400" dirty="0"/>
              <a:t>STREAMS</a:t>
            </a:r>
          </a:p>
          <a:p>
            <a:r>
              <a:rPr lang="en-US" altLang="zh-CN" sz="2400" dirty="0">
                <a:ea typeface="宋体" pitchFamily="2" charset="-122"/>
              </a:rPr>
              <a:t>13.7 </a:t>
            </a:r>
            <a:r>
              <a:rPr lang="en-US" altLang="zh-CN" sz="2400" dirty="0"/>
              <a:t>Performance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smtClean="0">
                <a:solidFill>
                  <a:srgbClr val="C00000"/>
                </a:solidFill>
                <a:ea typeface="宋体" pitchFamily="2" charset="-122"/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Application I/O Interface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z="24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I/O</a:t>
            </a:r>
            <a:r>
              <a:rPr lang="zh-CN" altLang="en-US" sz="24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系统调用</a:t>
            </a:r>
            <a:r>
              <a:rPr lang="en-US" altLang="zh-CN" sz="24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--</a:t>
            </a:r>
            <a:r>
              <a:rPr lang="zh-CN" altLang="en-US" sz="24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实现统一的</a:t>
            </a:r>
            <a:r>
              <a:rPr lang="en-US" altLang="zh-CN" sz="24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I/O</a:t>
            </a:r>
            <a:r>
              <a:rPr lang="zh-CN" altLang="en-US" sz="24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接口</a:t>
            </a:r>
            <a:endParaRPr lang="zh-CN" altLang="en-US" dirty="0" smtClean="0">
              <a:latin typeface="Times New Roman" pitchFamily="18" charset="0"/>
              <a:ea typeface="楷体" pitchFamily="49" charset="-122"/>
              <a:cs typeface="Times New Roman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I/O system calls encapsulate device behaviors in generic classes</a:t>
            </a:r>
            <a:r>
              <a:rPr lang="zh-CN" altLang="en-US" sz="2400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，</a:t>
            </a:r>
            <a:r>
              <a:rPr lang="zh-CN" altLang="en-US" sz="1800" b="1" dirty="0">
                <a:solidFill>
                  <a:srgbClr val="0000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如块设备</a:t>
            </a:r>
            <a:r>
              <a:rPr lang="en-US" altLang="zh-CN" sz="1800" b="1" dirty="0">
                <a:solidFill>
                  <a:srgbClr val="0000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I/O</a:t>
            </a:r>
            <a:r>
              <a:rPr lang="zh-CN" altLang="en-US" sz="1800" b="1" dirty="0">
                <a:solidFill>
                  <a:srgbClr val="0000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系统调用包括磁盘、磁带、光盘等一系列块设备的</a:t>
            </a:r>
            <a:r>
              <a:rPr lang="en-US" altLang="zh-CN" sz="1800" b="1" dirty="0">
                <a:solidFill>
                  <a:srgbClr val="0000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read</a:t>
            </a:r>
            <a:r>
              <a:rPr lang="zh-CN" altLang="en-US" sz="1800" b="1" dirty="0">
                <a:solidFill>
                  <a:srgbClr val="0000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</a:t>
            </a:r>
            <a:r>
              <a:rPr lang="en-US" altLang="zh-CN" sz="1800" b="1" dirty="0">
                <a:solidFill>
                  <a:srgbClr val="0000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write</a:t>
            </a:r>
            <a:r>
              <a:rPr lang="zh-CN" altLang="en-US" sz="1800" b="1" dirty="0">
                <a:solidFill>
                  <a:srgbClr val="0000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</a:t>
            </a:r>
            <a:r>
              <a:rPr lang="en-US" altLang="zh-CN" sz="1800" b="1" dirty="0">
                <a:solidFill>
                  <a:srgbClr val="0000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seek</a:t>
            </a:r>
            <a:r>
              <a:rPr lang="zh-CN" altLang="en-US" sz="1800" b="1" dirty="0">
                <a:solidFill>
                  <a:srgbClr val="0000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。</a:t>
            </a:r>
            <a:endParaRPr lang="zh-CN" altLang="en-US" sz="2400" dirty="0">
              <a:latin typeface="Times New Roman" pitchFamily="18" charset="0"/>
              <a:ea typeface="楷体" pitchFamily="49" charset="-122"/>
              <a:cs typeface="Times New Roman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Device-driver(</a:t>
            </a:r>
            <a:r>
              <a:rPr lang="zh-CN" altLang="en-US" sz="24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设备驱动</a:t>
            </a:r>
            <a:r>
              <a:rPr lang="en-US" altLang="zh-CN" sz="24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)</a:t>
            </a:r>
            <a:r>
              <a:rPr lang="en-US" altLang="zh-CN" sz="2400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layer hides differences among I/O controllers from kernel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Devices vary in many dimensions</a:t>
            </a:r>
          </a:p>
          <a:p>
            <a:pPr lvl="1">
              <a:lnSpc>
                <a:spcPct val="90000"/>
              </a:lnSpc>
            </a:pPr>
            <a:r>
              <a:rPr lang="en-US" altLang="zh-CN" sz="20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Character-stream or block</a:t>
            </a:r>
            <a:r>
              <a:rPr lang="en-US" altLang="zh-CN" sz="18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        </a:t>
            </a:r>
            <a:r>
              <a:rPr lang="zh-CN" altLang="en-US" sz="18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字符流或者块设备</a:t>
            </a:r>
            <a:endParaRPr lang="en-US" altLang="zh-CN" sz="1800" b="1" dirty="0">
              <a:solidFill>
                <a:srgbClr val="FF6600"/>
              </a:solidFill>
              <a:latin typeface="Times New Roman" pitchFamily="18" charset="0"/>
              <a:ea typeface="楷体" pitchFamily="49" charset="-122"/>
              <a:cs typeface="Times New Roman" pitchFamily="18" charset="0"/>
            </a:endParaRPr>
          </a:p>
          <a:p>
            <a:pPr lvl="1">
              <a:lnSpc>
                <a:spcPct val="90000"/>
              </a:lnSpc>
            </a:pPr>
            <a:r>
              <a:rPr lang="en-US" altLang="zh-CN" sz="20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Sequential or random-access</a:t>
            </a:r>
            <a:r>
              <a:rPr lang="en-US" altLang="zh-CN" sz="18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  </a:t>
            </a:r>
            <a:r>
              <a:rPr lang="zh-CN" altLang="en-US" sz="18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顺序或随机访问设备</a:t>
            </a:r>
          </a:p>
          <a:p>
            <a:pPr lvl="1">
              <a:lnSpc>
                <a:spcPct val="90000"/>
              </a:lnSpc>
            </a:pPr>
            <a:r>
              <a:rPr kumimoji="0" lang="en-US" altLang="zh-CN" sz="20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Synchronous or </a:t>
            </a:r>
            <a:r>
              <a:rPr kumimoji="0" lang="en-US" altLang="zh-CN" sz="2000" b="1" dirty="0" err="1" smtClean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aSynchronous</a:t>
            </a:r>
            <a:r>
              <a:rPr kumimoji="0" lang="en-US" altLang="zh-CN" sz="1800" b="1" dirty="0" smtClean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    </a:t>
            </a:r>
            <a:r>
              <a:rPr kumimoji="0" lang="zh-CN" altLang="en-US" sz="18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同步或异步</a:t>
            </a:r>
          </a:p>
          <a:p>
            <a:pPr lvl="1">
              <a:lnSpc>
                <a:spcPct val="90000"/>
              </a:lnSpc>
            </a:pPr>
            <a:r>
              <a:rPr lang="en-US" altLang="zh-CN" sz="20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Sharable or dedicated</a:t>
            </a:r>
            <a:r>
              <a:rPr lang="en-US" altLang="zh-CN" sz="18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                  </a:t>
            </a:r>
            <a:r>
              <a:rPr lang="zh-CN" altLang="en-US" sz="18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共享或独占设备</a:t>
            </a:r>
            <a:endParaRPr lang="en-US" altLang="zh-CN" sz="1800" b="1" dirty="0">
              <a:latin typeface="Times New Roman" pitchFamily="18" charset="0"/>
              <a:ea typeface="楷体" pitchFamily="49" charset="-122"/>
              <a:cs typeface="Times New Roman" pitchFamily="18" charset="0"/>
            </a:endParaRPr>
          </a:p>
          <a:p>
            <a:pPr lvl="1">
              <a:lnSpc>
                <a:spcPct val="90000"/>
              </a:lnSpc>
            </a:pPr>
            <a:r>
              <a:rPr lang="en-US" altLang="zh-CN" sz="20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Speed of operation</a:t>
            </a:r>
            <a:r>
              <a:rPr lang="en-US" altLang="zh-CN" sz="18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            </a:t>
            </a:r>
            <a:r>
              <a:rPr lang="zh-CN" altLang="en-US" sz="18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操作速度（快速、中速、慢速）</a:t>
            </a:r>
          </a:p>
          <a:p>
            <a:pPr lvl="1">
              <a:lnSpc>
                <a:spcPct val="90000"/>
              </a:lnSpc>
            </a:pPr>
            <a:r>
              <a:rPr lang="en-US" altLang="zh-CN" sz="20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read-write, read only, or write only</a:t>
            </a:r>
            <a:r>
              <a:rPr lang="en-US" altLang="zh-CN" sz="18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  </a:t>
            </a:r>
            <a:r>
              <a:rPr lang="zh-CN" altLang="en-US" sz="18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读写、只读、只写设备</a:t>
            </a:r>
            <a:endParaRPr lang="en-US" altLang="zh-CN" sz="1800" b="1" dirty="0">
              <a:latin typeface="Times New Roman" pitchFamily="18" charset="0"/>
              <a:ea typeface="楷体" pitchFamily="49" charset="-122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A Kernel I/O Structure</a:t>
            </a:r>
            <a:endParaRPr lang="en-US" altLang="zh-CN" sz="240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48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675" y="1338263"/>
            <a:ext cx="6299200" cy="4741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4" name="Oval 4"/>
          <p:cNvSpPr>
            <a:spLocks noChangeArrowheads="1"/>
          </p:cNvSpPr>
          <p:nvPr/>
        </p:nvSpPr>
        <p:spPr bwMode="auto">
          <a:xfrm>
            <a:off x="3041651" y="2881314"/>
            <a:ext cx="6507163" cy="993775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 of I/O Devices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150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3350" y="1200151"/>
            <a:ext cx="6889750" cy="4900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Block and Character Devices</a:t>
            </a:r>
            <a:r>
              <a:rPr lang="zh-CN" altLang="en-US" sz="2400">
                <a:ea typeface="宋体" pitchFamily="2" charset="-122"/>
              </a:rPr>
              <a:t>（块和字符设备）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b="1" dirty="0">
                <a:solidFill>
                  <a:srgbClr val="FF6600"/>
                </a:solidFill>
                <a:latin typeface="Times New Roman" pitchFamily="18" charset="0"/>
                <a:ea typeface="楷体_GB2312" pitchFamily="49" charset="-122"/>
              </a:rPr>
              <a:t>Block devices</a:t>
            </a:r>
            <a:r>
              <a:rPr lang="zh-CN" altLang="en-US" sz="2400" b="1" dirty="0">
                <a:solidFill>
                  <a:srgbClr val="FF6600"/>
                </a:solidFill>
                <a:latin typeface="Times New Roman" pitchFamily="18" charset="0"/>
                <a:ea typeface="楷体_GB2312" pitchFamily="49" charset="-122"/>
              </a:rPr>
              <a:t>（块设备）</a:t>
            </a:r>
            <a:r>
              <a:rPr lang="zh-CN" altLang="en-US" sz="2000" dirty="0"/>
              <a:t> </a:t>
            </a:r>
            <a:r>
              <a:rPr lang="en-US" altLang="zh-CN" sz="2000" dirty="0"/>
              <a:t>include </a:t>
            </a:r>
            <a:r>
              <a:rPr lang="en-US" altLang="zh-CN" sz="2000" dirty="0">
                <a:solidFill>
                  <a:srgbClr val="3333FF"/>
                </a:solidFill>
              </a:rPr>
              <a:t>disk drives</a:t>
            </a:r>
          </a:p>
          <a:p>
            <a:pPr lvl="1"/>
            <a:r>
              <a:rPr lang="en-US" altLang="zh-CN" sz="2000" dirty="0"/>
              <a:t>Commands include read, write, seek </a:t>
            </a:r>
          </a:p>
          <a:p>
            <a:pPr lvl="1"/>
            <a:r>
              <a:rPr lang="en-US" altLang="zh-CN" sz="2000" dirty="0"/>
              <a:t>Raw I/O or file-system access</a:t>
            </a:r>
          </a:p>
          <a:p>
            <a:pPr lvl="1"/>
            <a:r>
              <a:rPr lang="en-US" altLang="zh-CN" sz="2000" dirty="0"/>
              <a:t>Memory-mapped file access possible</a:t>
            </a:r>
            <a:br>
              <a:rPr lang="en-US" altLang="zh-CN" sz="2000" dirty="0"/>
            </a:br>
            <a:endParaRPr lang="en-US" altLang="zh-CN" sz="2000" dirty="0"/>
          </a:p>
          <a:p>
            <a:r>
              <a:rPr lang="en-US" altLang="zh-CN" sz="2400" b="1" dirty="0">
                <a:solidFill>
                  <a:srgbClr val="FF6600"/>
                </a:solidFill>
                <a:latin typeface="Times New Roman" pitchFamily="18" charset="0"/>
                <a:ea typeface="楷体_GB2312" pitchFamily="49" charset="-122"/>
              </a:rPr>
              <a:t>Character devices </a:t>
            </a:r>
            <a:r>
              <a:rPr lang="zh-CN" altLang="en-US" sz="2400" b="1" dirty="0">
                <a:solidFill>
                  <a:srgbClr val="FF6600"/>
                </a:solidFill>
                <a:latin typeface="Times New Roman" pitchFamily="18" charset="0"/>
                <a:ea typeface="楷体_GB2312" pitchFamily="49" charset="-122"/>
              </a:rPr>
              <a:t>（字符设备）</a:t>
            </a:r>
            <a:r>
              <a:rPr lang="en-US" altLang="zh-CN" sz="2000" dirty="0"/>
              <a:t> include </a:t>
            </a:r>
            <a:r>
              <a:rPr lang="en-US" altLang="zh-CN" sz="2000" dirty="0">
                <a:solidFill>
                  <a:srgbClr val="3333FF"/>
                </a:solidFill>
              </a:rPr>
              <a:t>keyboards, mice, serial ports</a:t>
            </a:r>
          </a:p>
          <a:p>
            <a:pPr lvl="1"/>
            <a:r>
              <a:rPr lang="en-US" altLang="zh-CN" sz="2000" dirty="0"/>
              <a:t>Commands include </a:t>
            </a:r>
            <a:r>
              <a:rPr lang="en-US" altLang="zh-CN" sz="2000" dirty="0">
                <a:latin typeface="Courier New" pitchFamily="49" charset="0"/>
              </a:rPr>
              <a:t>get(), put()</a:t>
            </a:r>
            <a:endParaRPr lang="en-US" altLang="zh-CN" sz="2000" dirty="0"/>
          </a:p>
          <a:p>
            <a:pPr lvl="1"/>
            <a:r>
              <a:rPr lang="en-US" altLang="zh-CN" sz="2000" dirty="0"/>
              <a:t>Libraries layered on top allow line editing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Network Devices</a:t>
            </a:r>
            <a:r>
              <a:rPr lang="zh-CN" altLang="en-US" smtClean="0">
                <a:ea typeface="宋体" pitchFamily="2" charset="-122"/>
              </a:rPr>
              <a:t>（网络设备）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dirty="0"/>
              <a:t>Varying enough from block and character to have own interface</a:t>
            </a:r>
            <a:br>
              <a:rPr lang="en-US" altLang="zh-CN" sz="2000" dirty="0"/>
            </a:br>
            <a:endParaRPr lang="en-US" altLang="zh-CN" sz="2000" dirty="0"/>
          </a:p>
          <a:p>
            <a:r>
              <a:rPr lang="en-US" altLang="zh-CN" sz="2000" dirty="0"/>
              <a:t>Unix and Windows NT/9</a:t>
            </a:r>
            <a:r>
              <a:rPr lang="en-US" altLang="zh-CN" sz="2000" i="1" dirty="0"/>
              <a:t>x</a:t>
            </a:r>
            <a:r>
              <a:rPr lang="en-US" altLang="zh-CN" sz="2000" dirty="0"/>
              <a:t>/2000 include socket interface</a:t>
            </a:r>
          </a:p>
          <a:p>
            <a:pPr lvl="1"/>
            <a:r>
              <a:rPr lang="en-US" altLang="zh-CN" sz="2000" dirty="0"/>
              <a:t>Separates network protocol from network operation</a:t>
            </a:r>
          </a:p>
          <a:p>
            <a:pPr lvl="1"/>
            <a:r>
              <a:rPr lang="en-US" altLang="zh-CN" sz="2000" dirty="0"/>
              <a:t>Includes </a:t>
            </a:r>
            <a:r>
              <a:rPr lang="en-US" altLang="zh-CN" sz="2000" dirty="0">
                <a:latin typeface="Courier New" pitchFamily="49" charset="0"/>
              </a:rPr>
              <a:t>select()</a:t>
            </a:r>
            <a:r>
              <a:rPr lang="en-US" altLang="zh-CN" sz="2000" dirty="0"/>
              <a:t> functionality</a:t>
            </a:r>
            <a:br>
              <a:rPr lang="en-US" altLang="zh-CN" sz="2000" dirty="0"/>
            </a:br>
            <a:endParaRPr lang="en-US" altLang="zh-CN" sz="2000" dirty="0"/>
          </a:p>
          <a:p>
            <a:r>
              <a:rPr lang="en-US" altLang="zh-CN" sz="2000" dirty="0"/>
              <a:t>Approaches vary widely (pipes, FIFOs, streams, queues, mailboxes</a:t>
            </a:r>
            <a:r>
              <a:rPr lang="en-US" altLang="zh-CN" sz="2000" dirty="0" smtClean="0"/>
              <a:t>)</a:t>
            </a:r>
          </a:p>
          <a:p>
            <a:endParaRPr lang="en-US" altLang="zh-CN" sz="2000" dirty="0"/>
          </a:p>
          <a:p>
            <a:r>
              <a:rPr lang="en-US" altLang="zh-CN" dirty="0" smtClean="0"/>
              <a:t>Linux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zh-CN" altLang="en-US" b="1" dirty="0">
                <a:solidFill>
                  <a:srgbClr val="3333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块</a:t>
            </a:r>
            <a:r>
              <a:rPr lang="zh-CN" altLang="en-US" b="1" dirty="0" smtClean="0">
                <a:solidFill>
                  <a:srgbClr val="3333F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设备、字符设备、网卡设备</a:t>
            </a:r>
            <a:endParaRPr lang="en-US" altLang="zh-CN" b="1" dirty="0">
              <a:solidFill>
                <a:srgbClr val="3333FF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Clocks and Timers</a:t>
            </a:r>
            <a:r>
              <a:rPr lang="zh-CN" altLang="en-US" sz="2800">
                <a:ea typeface="宋体" pitchFamily="2" charset="-122"/>
              </a:rPr>
              <a:t>（</a:t>
            </a:r>
            <a:r>
              <a:rPr lang="zh-CN" altLang="en-US" sz="2800">
                <a:ea typeface="楷体_GB2312" pitchFamily="49" charset="-122"/>
              </a:rPr>
              <a:t>时钟和定时器）</a:t>
            </a:r>
            <a:endParaRPr lang="en-US" altLang="zh-CN" sz="2800">
              <a:ea typeface="楷体_GB2312" pitchFamily="49" charset="-122"/>
            </a:endParaRP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提供以下三个基本函数</a:t>
            </a:r>
          </a:p>
          <a:p>
            <a:pPr lvl="1"/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获取当前时间</a:t>
            </a:r>
          </a:p>
          <a:p>
            <a:pPr lvl="1"/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获取已经逝去的时间</a:t>
            </a:r>
          </a:p>
          <a:p>
            <a:pPr lvl="1"/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设置定时器以在</a:t>
            </a:r>
            <a:r>
              <a:rPr lang="en-US" altLang="zh-CN" sz="2400" dirty="0">
                <a:latin typeface="楷体" pitchFamily="49" charset="-122"/>
                <a:ea typeface="楷体" pitchFamily="49" charset="-122"/>
              </a:rPr>
              <a:t>T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时触发操作</a:t>
            </a:r>
            <a:r>
              <a:rPr lang="en-US" altLang="zh-CN" sz="2400" dirty="0">
                <a:latin typeface="楷体" pitchFamily="49" charset="-122"/>
                <a:ea typeface="楷体" pitchFamily="49" charset="-122"/>
              </a:rPr>
              <a:t>X</a:t>
            </a:r>
          </a:p>
          <a:p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测量逝去时间和触发器操作的硬件称为可编程间隔定时器（</a:t>
            </a:r>
            <a:r>
              <a:rPr lang="en-US" altLang="zh-CN" sz="2400" dirty="0">
                <a:latin typeface="楷体" pitchFamily="49" charset="-122"/>
                <a:ea typeface="楷体" pitchFamily="49" charset="-122"/>
              </a:rPr>
              <a:t>programmable interval timer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）</a:t>
            </a:r>
          </a:p>
          <a:p>
            <a:pPr lvl="1"/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可被设置为等待一定的时间，然后触发中断</a:t>
            </a:r>
          </a:p>
          <a:p>
            <a:pPr lvl="1"/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也可设置成做一次或重复多次以产生定时中断</a:t>
            </a:r>
          </a:p>
          <a:p>
            <a:endParaRPr lang="en-US" altLang="zh-CN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2800"/>
              <a:t>Blocking and Nonblocking I/O</a:t>
            </a:r>
            <a:r>
              <a:rPr lang="zh-CN" altLang="en-US" sz="2800">
                <a:ea typeface="宋体" pitchFamily="2" charset="-122"/>
              </a:rPr>
              <a:t>（</a:t>
            </a:r>
            <a:r>
              <a:rPr lang="zh-CN" altLang="en-US" sz="2000">
                <a:ea typeface="楷体_GB2312" pitchFamily="49" charset="-122"/>
              </a:rPr>
              <a:t>阻塞和非阻塞</a:t>
            </a:r>
            <a:r>
              <a:rPr lang="en-US" altLang="zh-CN" sz="2000">
                <a:ea typeface="楷体_GB2312" pitchFamily="49" charset="-122"/>
              </a:rPr>
              <a:t>I/O</a:t>
            </a:r>
            <a:r>
              <a:rPr lang="zh-CN" altLang="en-US" sz="2000">
                <a:ea typeface="楷体_GB2312" pitchFamily="49" charset="-122"/>
              </a:rPr>
              <a:t>）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b="1" dirty="0">
                <a:solidFill>
                  <a:srgbClr val="3366FF"/>
                </a:solidFill>
              </a:rPr>
              <a:t>Blocking </a:t>
            </a:r>
            <a:r>
              <a:rPr lang="en-US" altLang="zh-CN" sz="2400" dirty="0"/>
              <a:t>- process suspended until I/O completed </a:t>
            </a:r>
            <a:r>
              <a:rPr lang="zh-CN" altLang="en-US" sz="2400" dirty="0"/>
              <a:t>，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进程挂起直到</a:t>
            </a:r>
            <a:r>
              <a:rPr lang="en-US" altLang="zh-CN" sz="2000" dirty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完成为止</a:t>
            </a:r>
            <a:endParaRPr lang="en-US" altLang="zh-CN" sz="2000" dirty="0">
              <a:latin typeface="楷体" pitchFamily="49" charset="-122"/>
              <a:ea typeface="楷体" pitchFamily="49" charset="-122"/>
            </a:endParaRPr>
          </a:p>
          <a:p>
            <a:pPr lvl="1"/>
            <a:r>
              <a:rPr lang="en-US" altLang="zh-CN" sz="2000" dirty="0"/>
              <a:t>Easy to use and understand</a:t>
            </a:r>
          </a:p>
          <a:p>
            <a:pPr lvl="1"/>
            <a:r>
              <a:rPr lang="en-US" altLang="zh-CN" sz="2000" dirty="0"/>
              <a:t>Insufficient for some needs</a:t>
            </a:r>
          </a:p>
          <a:p>
            <a:pPr lvl="1"/>
            <a:endParaRPr lang="en-US" altLang="zh-CN" sz="2000" dirty="0"/>
          </a:p>
          <a:p>
            <a:r>
              <a:rPr lang="en-US" altLang="zh-CN" sz="2400" b="1" dirty="0" err="1">
                <a:solidFill>
                  <a:srgbClr val="3366FF"/>
                </a:solidFill>
              </a:rPr>
              <a:t>Nonblocking</a:t>
            </a:r>
            <a:r>
              <a:rPr lang="en-US" altLang="zh-CN" sz="2400" dirty="0"/>
              <a:t> - I/O call returns as much as available</a:t>
            </a:r>
            <a:r>
              <a:rPr lang="zh-CN" altLang="en-US" sz="2400" dirty="0"/>
              <a:t>，</a:t>
            </a:r>
            <a:r>
              <a:rPr lang="en-US" altLang="zh-CN" sz="2400" dirty="0"/>
              <a:t>I/O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调用立刻返回</a:t>
            </a:r>
            <a:endParaRPr lang="en-US" altLang="zh-CN" sz="2000" dirty="0">
              <a:latin typeface="楷体" pitchFamily="49" charset="-122"/>
              <a:ea typeface="楷体" pitchFamily="49" charset="-122"/>
            </a:endParaRPr>
          </a:p>
          <a:p>
            <a:pPr lvl="1"/>
            <a:r>
              <a:rPr lang="en-US" altLang="zh-CN" sz="2000" dirty="0"/>
              <a:t>User interface, data copy (buffered I/O)</a:t>
            </a:r>
          </a:p>
          <a:p>
            <a:pPr lvl="1"/>
            <a:r>
              <a:rPr lang="en-US" altLang="zh-CN" sz="2000" dirty="0"/>
              <a:t>Implemented via </a:t>
            </a:r>
            <a:r>
              <a:rPr lang="en-US" altLang="zh-CN" sz="2000" dirty="0">
                <a:solidFill>
                  <a:srgbClr val="FF6600"/>
                </a:solidFill>
              </a:rPr>
              <a:t>multi-threading</a:t>
            </a:r>
          </a:p>
          <a:p>
            <a:pPr lvl="1"/>
            <a:r>
              <a:rPr lang="en-US" altLang="zh-CN" sz="2000" dirty="0"/>
              <a:t>Returns quickly with count of bytes read or written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15003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2800" dirty="0" smtClean="0"/>
              <a:t>Asynchronous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（异步） </a:t>
            </a:r>
            <a:endParaRPr lang="zh-CN" altLang="en-US" sz="2000" dirty="0">
              <a:latin typeface="楷体" pitchFamily="49" charset="-122"/>
              <a:ea typeface="楷体" pitchFamily="49" charset="-122"/>
            </a:endParaRP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b="1" dirty="0">
                <a:solidFill>
                  <a:srgbClr val="3366FF"/>
                </a:solidFill>
              </a:rPr>
              <a:t>Asynchronous</a:t>
            </a:r>
            <a:r>
              <a:rPr lang="zh-CN" altLang="en-US" sz="2400" b="1" dirty="0">
                <a:solidFill>
                  <a:srgbClr val="3366FF"/>
                </a:solidFill>
                <a:ea typeface="宋体" pitchFamily="2" charset="-122"/>
              </a:rPr>
              <a:t>（异步）</a:t>
            </a:r>
            <a:r>
              <a:rPr lang="zh-CN" altLang="en-US" sz="2400" dirty="0"/>
              <a:t> </a:t>
            </a:r>
            <a:r>
              <a:rPr lang="en-US" altLang="zh-CN" sz="2400" dirty="0"/>
              <a:t>- process runs while I/O executes</a:t>
            </a:r>
            <a:r>
              <a:rPr lang="zh-CN" altLang="en-US" sz="2400" dirty="0"/>
              <a:t>，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进程与</a:t>
            </a:r>
            <a:r>
              <a:rPr lang="en-US" altLang="zh-CN" sz="2400" dirty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同时运行</a:t>
            </a:r>
            <a:endParaRPr lang="en-US" altLang="zh-CN" sz="2400" dirty="0">
              <a:latin typeface="楷体" pitchFamily="49" charset="-122"/>
              <a:ea typeface="楷体" pitchFamily="49" charset="-122"/>
            </a:endParaRPr>
          </a:p>
          <a:p>
            <a:pPr lvl="1"/>
            <a:r>
              <a:rPr lang="en-US" altLang="zh-CN" sz="2000" dirty="0"/>
              <a:t>Difficult to use</a:t>
            </a:r>
          </a:p>
          <a:p>
            <a:pPr lvl="1"/>
            <a:r>
              <a:rPr lang="en-US" altLang="zh-CN" sz="2000" dirty="0"/>
              <a:t>I/O subsystem signals process when I/O completed</a:t>
            </a:r>
          </a:p>
          <a:p>
            <a:pPr lvl="1"/>
            <a:endParaRPr lang="en-US" altLang="zh-CN" sz="2000" dirty="0"/>
          </a:p>
          <a:p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非阻塞与异步系统调用的差别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是</a:t>
            </a:r>
            <a:r>
              <a:rPr lang="en-US" altLang="zh-CN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:</a:t>
            </a:r>
          </a:p>
          <a:p>
            <a:pPr lvl="1"/>
            <a:r>
              <a:rPr lang="zh-CN" altLang="en-US" sz="2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非阻塞</a:t>
            </a:r>
            <a:r>
              <a:rPr lang="en-US" altLang="zh-CN" sz="2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read</a:t>
            </a:r>
            <a:r>
              <a:rPr lang="zh-CN" altLang="en-US" sz="2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调用会马上返回</a:t>
            </a:r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其所读取的数据可以等于或少于所要求的，或为零</a:t>
            </a:r>
            <a:r>
              <a:rPr lang="en-US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;</a:t>
            </a:r>
          </a:p>
          <a:p>
            <a:pPr lvl="1"/>
            <a:r>
              <a:rPr lang="zh-CN" altLang="en-US" sz="2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异步</a:t>
            </a:r>
            <a:r>
              <a:rPr lang="en-US" altLang="zh-CN" sz="2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read</a:t>
            </a:r>
            <a:r>
              <a:rPr lang="zh-CN" altLang="en-US" sz="20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调用所要求的传输应完整地执行，其具体执行可以是将来某个特定时间</a:t>
            </a:r>
            <a:r>
              <a:rPr lang="zh-CN" altLang="en-US" sz="2000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6624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Two I/O Methods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6627" name="Text Box 4"/>
          <p:cNvSpPr txBox="1">
            <a:spLocks noChangeArrowheads="1"/>
          </p:cNvSpPr>
          <p:nvPr/>
        </p:nvSpPr>
        <p:spPr bwMode="auto">
          <a:xfrm>
            <a:off x="4240214" y="4981576"/>
            <a:ext cx="1735137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>
                <a:latin typeface="Helvetica" pitchFamily="34" charset="0"/>
              </a:rPr>
              <a:t>Synchronous</a:t>
            </a:r>
          </a:p>
        </p:txBody>
      </p:sp>
      <p:sp>
        <p:nvSpPr>
          <p:cNvPr id="26628" name="Text Box 5"/>
          <p:cNvSpPr txBox="1">
            <a:spLocks noChangeArrowheads="1"/>
          </p:cNvSpPr>
          <p:nvPr/>
        </p:nvSpPr>
        <p:spPr bwMode="auto">
          <a:xfrm>
            <a:off x="6953250" y="5000626"/>
            <a:ext cx="30861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>
                <a:latin typeface="Helvetica" pitchFamily="34" charset="0"/>
              </a:rPr>
              <a:t>Asynchronous</a:t>
            </a:r>
          </a:p>
        </p:txBody>
      </p:sp>
      <p:pic>
        <p:nvPicPr>
          <p:cNvPr id="2662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257" y="1271588"/>
            <a:ext cx="7761968" cy="4535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13.4 Kernel I/O Subsystem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436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Objectives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/>
              <a:t>Explore the structure of an operating system’s I/O subsystem</a:t>
            </a:r>
          </a:p>
          <a:p>
            <a:r>
              <a:rPr lang="en-US" altLang="zh-CN" sz="2000"/>
              <a:t>Discuss the principles of I/O hardware and its complexity</a:t>
            </a:r>
          </a:p>
          <a:p>
            <a:r>
              <a:rPr lang="en-US" altLang="zh-CN" sz="2000"/>
              <a:t>Provide details of the performance aspects of I/O hardware and software</a:t>
            </a:r>
          </a:p>
          <a:p>
            <a:endParaRPr lang="zh-CN" altLang="en-US"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 smtClean="0">
                <a:solidFill>
                  <a:srgbClr val="C00000"/>
                </a:solidFill>
                <a:ea typeface="宋体" pitchFamily="2" charset="-122"/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Kernel I/O Subsystem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0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内核与</a:t>
            </a:r>
            <a:r>
              <a:rPr lang="en-US" altLang="zh-CN" sz="20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I/O</a:t>
            </a:r>
            <a:r>
              <a:rPr lang="zh-CN" altLang="en-US" sz="20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有关服务：</a:t>
            </a:r>
            <a:r>
              <a:rPr lang="en-US" altLang="zh-CN" sz="20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I/O scheduling</a:t>
            </a:r>
            <a:r>
              <a:rPr lang="zh-CN" altLang="en-US" sz="20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</a:t>
            </a:r>
            <a:r>
              <a:rPr lang="en-US" altLang="zh-CN" sz="20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buffering</a:t>
            </a:r>
            <a:r>
              <a:rPr lang="zh-CN" altLang="en-US" sz="20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</a:t>
            </a:r>
            <a:r>
              <a:rPr lang="en-US" altLang="zh-CN" sz="20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caching</a:t>
            </a:r>
            <a:r>
              <a:rPr lang="zh-CN" altLang="en-US" sz="20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</a:t>
            </a:r>
            <a:r>
              <a:rPr lang="en-US" altLang="zh-CN" sz="2000" b="1" dirty="0" smtClean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spooling</a:t>
            </a:r>
            <a:r>
              <a:rPr lang="zh-CN" altLang="en-US" sz="2000" b="1" dirty="0" smtClean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（假脱机）、</a:t>
            </a:r>
            <a:r>
              <a:rPr lang="en-US" altLang="zh-CN" sz="20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device reservation</a:t>
            </a:r>
            <a:r>
              <a:rPr lang="zh-CN" altLang="en-US" sz="20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、</a:t>
            </a:r>
            <a:r>
              <a:rPr lang="en-US" altLang="zh-CN" sz="2000" b="1" dirty="0">
                <a:solidFill>
                  <a:srgbClr val="FF6600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and error handling.</a:t>
            </a:r>
          </a:p>
          <a:p>
            <a:r>
              <a:rPr lang="zh-CN" altLang="en-US" sz="20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内核</a:t>
            </a:r>
            <a:r>
              <a:rPr lang="en-US" altLang="zh-CN" sz="20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I/O</a:t>
            </a:r>
            <a:r>
              <a:rPr lang="zh-CN" altLang="en-US" sz="2000" b="1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子系统负责：</a:t>
            </a:r>
          </a:p>
          <a:p>
            <a:pPr lvl="1"/>
            <a:r>
              <a:rPr lang="zh-CN" altLang="en-US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文件和设备命名空间的管理</a:t>
            </a:r>
          </a:p>
          <a:p>
            <a:pPr lvl="1"/>
            <a:r>
              <a:rPr lang="zh-CN" altLang="en-US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文件和设备访问控制</a:t>
            </a:r>
          </a:p>
          <a:p>
            <a:pPr lvl="1"/>
            <a:r>
              <a:rPr lang="zh-CN" altLang="en-US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操作控制（</a:t>
            </a:r>
            <a:r>
              <a:rPr lang="en-US" altLang="zh-CN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for example</a:t>
            </a:r>
            <a:r>
              <a:rPr lang="en-US" altLang="zh-CN" sz="2000" dirty="0" smtClean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, a modem </a:t>
            </a:r>
            <a:r>
              <a:rPr lang="en-US" altLang="zh-CN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cannot seek()</a:t>
            </a:r>
            <a:r>
              <a:rPr lang="zh-CN" altLang="en-US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）</a:t>
            </a:r>
          </a:p>
          <a:p>
            <a:pPr lvl="1"/>
            <a:r>
              <a:rPr lang="zh-CN" altLang="en-US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文件系统空间的分配</a:t>
            </a:r>
          </a:p>
          <a:p>
            <a:pPr lvl="1"/>
            <a:r>
              <a:rPr lang="zh-CN" altLang="en-US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设备分配</a:t>
            </a:r>
          </a:p>
          <a:p>
            <a:pPr lvl="1"/>
            <a:r>
              <a:rPr kumimoji="0" lang="zh-CN" altLang="en-US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缓冲、高速缓存、假脱机</a:t>
            </a:r>
          </a:p>
          <a:p>
            <a:pPr lvl="1"/>
            <a:r>
              <a:rPr kumimoji="0" lang="en-US" altLang="zh-CN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I/O</a:t>
            </a:r>
            <a:r>
              <a:rPr kumimoji="0" lang="zh-CN" altLang="en-US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调度</a:t>
            </a:r>
          </a:p>
          <a:p>
            <a:pPr lvl="1"/>
            <a:r>
              <a:rPr kumimoji="0" lang="zh-CN" altLang="en-US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设备状态监控、错误处理、失败恢复</a:t>
            </a:r>
          </a:p>
          <a:p>
            <a:pPr lvl="1"/>
            <a:r>
              <a:rPr kumimoji="0" lang="zh-CN" altLang="en-US" sz="2000" dirty="0">
                <a:solidFill>
                  <a:srgbClr val="3333FF"/>
                </a:solidFill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设备驱动程序的配置和初始化</a:t>
            </a:r>
          </a:p>
          <a:p>
            <a:endParaRPr lang="zh-CN" altLang="en-US" sz="2000" dirty="0">
              <a:latin typeface="楷体_GB2312" pitchFamily="49" charset="-122"/>
              <a:ea typeface="楷体_GB2312" pitchFamily="49" charset="-122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dirty="0" smtClean="0">
                <a:latin typeface="楷体" pitchFamily="49" charset="-122"/>
                <a:ea typeface="楷体" pitchFamily="49" charset="-122"/>
              </a:rPr>
              <a:t>调度</a:t>
            </a:r>
            <a:endParaRPr lang="zh-CN" altLang="en-US" dirty="0">
              <a:latin typeface="楷体" pitchFamily="49" charset="-122"/>
              <a:ea typeface="楷体" pitchFamily="49" charset="-122"/>
            </a:endParaRPr>
          </a:p>
        </p:txBody>
      </p:sp>
      <p:sp>
        <p:nvSpPr>
          <p:cNvPr id="329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z="2400" b="1" dirty="0">
                <a:solidFill>
                  <a:srgbClr val="FF0000"/>
                </a:solidFill>
                <a:latin typeface="楷体" pitchFamily="49" charset="-122"/>
                <a:ea typeface="楷体" pitchFamily="49" charset="-122"/>
              </a:rPr>
              <a:t>Scheduling</a:t>
            </a:r>
            <a:r>
              <a:rPr lang="zh-CN" altLang="en-US" sz="2400" b="1" dirty="0">
                <a:solidFill>
                  <a:srgbClr val="FF0000"/>
                </a:solidFill>
                <a:latin typeface="楷体" pitchFamily="49" charset="-122"/>
                <a:ea typeface="楷体" pitchFamily="49" charset="-122"/>
              </a:rPr>
              <a:t>（</a:t>
            </a:r>
            <a:r>
              <a:rPr lang="en-US" altLang="zh-CN" sz="2400" b="1" dirty="0">
                <a:solidFill>
                  <a:srgbClr val="FF0000"/>
                </a:solidFill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sz="2400" b="1" dirty="0">
                <a:solidFill>
                  <a:srgbClr val="FF0000"/>
                </a:solidFill>
                <a:latin typeface="楷体" pitchFamily="49" charset="-122"/>
                <a:ea typeface="楷体" pitchFamily="49" charset="-122"/>
              </a:rPr>
              <a:t>调度）</a:t>
            </a:r>
            <a:r>
              <a:rPr lang="zh-CN" altLang="en-US" sz="2400" b="1" dirty="0">
                <a:latin typeface="楷体" pitchFamily="49" charset="-122"/>
                <a:ea typeface="楷体" pitchFamily="49" charset="-122"/>
              </a:rPr>
              <a:t>调度一组</a:t>
            </a:r>
            <a:r>
              <a:rPr lang="en-US" altLang="zh-CN" sz="2400" b="1" dirty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sz="2400" b="1" dirty="0">
                <a:latin typeface="楷体" pitchFamily="49" charset="-122"/>
                <a:ea typeface="楷体" pitchFamily="49" charset="-122"/>
              </a:rPr>
              <a:t>请求就是确定一个好的顺序来执行这些请求。</a:t>
            </a:r>
          </a:p>
          <a:p>
            <a:pPr lvl="1"/>
            <a:r>
              <a:rPr lang="zh-CN" altLang="en-US" sz="20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某些</a:t>
            </a:r>
            <a:r>
              <a:rPr lang="en-US" altLang="zh-CN" sz="20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I/O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需要按设备队列的顺序</a:t>
            </a:r>
            <a:r>
              <a:rPr lang="en-US" altLang="zh-CN" sz="20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--</a:t>
            </a:r>
            <a:r>
              <a:rPr lang="zh-CN" altLang="en-US" sz="2000" b="1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先来先服务</a:t>
            </a:r>
            <a:endParaRPr lang="en-US" altLang="zh-CN" sz="2000" b="1" dirty="0">
              <a:latin typeface="楷体" pitchFamily="49" charset="-122"/>
              <a:ea typeface="楷体" pitchFamily="49" charset="-122"/>
              <a:cs typeface="Times New Roman" pitchFamily="18" charset="0"/>
            </a:endParaRPr>
          </a:p>
          <a:p>
            <a:pPr lvl="1"/>
            <a:r>
              <a:rPr lang="zh-CN" altLang="en-US" sz="20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某些操作系统尝试着公平</a:t>
            </a:r>
            <a:r>
              <a:rPr lang="en-US" altLang="zh-CN" sz="20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--</a:t>
            </a:r>
            <a:r>
              <a:rPr lang="zh-CN" altLang="en-US" sz="2000" b="1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优先级高者优先</a:t>
            </a:r>
            <a:endParaRPr lang="en-US" altLang="zh-CN" sz="2400" dirty="0">
              <a:latin typeface="楷体" pitchFamily="49" charset="-122"/>
              <a:ea typeface="楷体" pitchFamily="49" charset="-122"/>
              <a:cs typeface="Times New Roman" pitchFamily="18" charset="0"/>
            </a:endParaRPr>
          </a:p>
          <a:p>
            <a:pPr lvl="1"/>
            <a:r>
              <a:rPr lang="zh-CN" altLang="en-US" sz="2000" dirty="0">
                <a:solidFill>
                  <a:srgbClr val="0000CC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磁盘</a:t>
            </a:r>
            <a:r>
              <a:rPr lang="en-US" altLang="zh-CN" sz="2000" dirty="0">
                <a:solidFill>
                  <a:srgbClr val="0000CC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I/O</a:t>
            </a:r>
            <a:r>
              <a:rPr lang="zh-CN" altLang="en-US" sz="2000" dirty="0">
                <a:solidFill>
                  <a:srgbClr val="0000CC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调度</a:t>
            </a:r>
            <a:endParaRPr lang="en-US" altLang="zh-CN" sz="2000" dirty="0">
              <a:solidFill>
                <a:srgbClr val="0000CC"/>
              </a:solidFill>
              <a:latin typeface="楷体" pitchFamily="49" charset="-122"/>
              <a:ea typeface="楷体" pitchFamily="49" charset="-122"/>
              <a:cs typeface="Times New Roman" pitchFamily="18" charset="0"/>
            </a:endParaRPr>
          </a:p>
          <a:p>
            <a:pPr lvl="1"/>
            <a:endParaRPr lang="zh-CN" altLang="en-US" sz="2000" dirty="0">
              <a:solidFill>
                <a:srgbClr val="0000CC"/>
              </a:solidFill>
              <a:latin typeface="楷体" pitchFamily="49" charset="-122"/>
              <a:ea typeface="楷体" pitchFamily="49" charset="-122"/>
              <a:cs typeface="Times New Roman" pitchFamily="18" charset="0"/>
            </a:endParaRPr>
          </a:p>
          <a:p>
            <a:pPr>
              <a:lnSpc>
                <a:spcPct val="90000"/>
              </a:lnSpc>
            </a:pP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实现</a:t>
            </a:r>
          </a:p>
          <a:p>
            <a:pPr lvl="1">
              <a:lnSpc>
                <a:spcPct val="90000"/>
              </a:lnSpc>
            </a:pPr>
            <a:r>
              <a:rPr lang="en-US" altLang="zh-CN" sz="2000" dirty="0">
                <a:solidFill>
                  <a:srgbClr val="0000CC"/>
                </a:solidFill>
                <a:latin typeface="楷体" pitchFamily="49" charset="-122"/>
                <a:ea typeface="楷体" pitchFamily="49" charset="-122"/>
              </a:rPr>
              <a:t>OS</a:t>
            </a:r>
            <a:r>
              <a:rPr lang="zh-CN" altLang="en-US" sz="2000" dirty="0">
                <a:solidFill>
                  <a:srgbClr val="0000CC"/>
                </a:solidFill>
                <a:latin typeface="楷体" pitchFamily="49" charset="-122"/>
                <a:ea typeface="楷体" pitchFamily="49" charset="-122"/>
              </a:rPr>
              <a:t>通过为每个设备维护一个请求队列来实现调度。</a:t>
            </a:r>
          </a:p>
          <a:p>
            <a:pPr lvl="1">
              <a:lnSpc>
                <a:spcPct val="90000"/>
              </a:lnSpc>
            </a:pP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可以试图公平，也可以根据不同的优先级进行</a:t>
            </a:r>
            <a:r>
              <a:rPr lang="en-US" altLang="zh-CN" sz="2000" dirty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调度。</a:t>
            </a:r>
          </a:p>
          <a:p>
            <a:pPr lvl="1">
              <a:lnSpc>
                <a:spcPct val="90000"/>
              </a:lnSpc>
            </a:pP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其他方法：缓冲、高速缓冲、假脱机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10287000" y="6248400"/>
            <a:ext cx="1905000" cy="457200"/>
          </a:xfrm>
          <a:prstGeom prst="rect">
            <a:avLst/>
          </a:prstGeom>
        </p:spPr>
        <p:txBody>
          <a:bodyPr/>
          <a:lstStyle/>
          <a:p>
            <a:fld id="{36B9CDA1-9400-4032-8832-89ED88D3E485}" type="slidenum">
              <a:rPr lang="en-US" altLang="zh-CN"/>
              <a:pPr/>
              <a:t>31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555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Device-status Table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969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7163" y="1314450"/>
            <a:ext cx="6780212" cy="457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b="0" dirty="0" smtClean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缓冲</a:t>
            </a:r>
            <a:r>
              <a:rPr lang="en-US" altLang="zh-CN" b="0" dirty="0" smtClean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buffer</a:t>
            </a:r>
            <a:endParaRPr lang="zh-CN" altLang="en-US" b="0" dirty="0" smtClean="0">
              <a:latin typeface="Times New Roman" pitchFamily="18" charset="0"/>
              <a:ea typeface="楷体" pitchFamily="49" charset="-122"/>
              <a:cs typeface="Times New Roman" pitchFamily="18" charset="0"/>
            </a:endParaRP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b="1" dirty="0">
                <a:solidFill>
                  <a:srgbClr val="FF3300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缓冲</a:t>
            </a:r>
            <a:r>
              <a:rPr lang="zh-CN" altLang="en-US" sz="2400" dirty="0">
                <a:solidFill>
                  <a:srgbClr val="FF3300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 </a:t>
            </a:r>
            <a:r>
              <a:rPr lang="en-US" altLang="zh-CN" sz="2400" dirty="0">
                <a:solidFill>
                  <a:srgbClr val="FF3300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Buffering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—</a:t>
            </a:r>
            <a:r>
              <a:rPr lang="en-US" altLang="zh-CN" sz="2400" dirty="0"/>
              <a:t>-store data in memory while transferring between devices</a:t>
            </a:r>
            <a:r>
              <a:rPr lang="zh-CN" altLang="en-US" sz="2400" dirty="0"/>
              <a:t>，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用来保存在两设备之间或在设备和应用程序之间所传输数据的内存</a:t>
            </a:r>
            <a:r>
              <a:rPr lang="zh-CN" altLang="en-US" sz="2400" dirty="0" smtClean="0">
                <a:latin typeface="楷体" pitchFamily="49" charset="-122"/>
                <a:ea typeface="楷体" pitchFamily="49" charset="-122"/>
              </a:rPr>
              <a:t>区域</a:t>
            </a:r>
            <a:r>
              <a:rPr lang="zh-CN" altLang="en-US" sz="2400" dirty="0" smtClean="0">
                <a:latin typeface="楷体" pitchFamily="49" charset="-122"/>
                <a:ea typeface="楷体" pitchFamily="49" charset="-122"/>
                <a:cs typeface="Times New Roman" pitchFamily="18" charset="0"/>
              </a:rPr>
              <a:t>。</a:t>
            </a:r>
            <a:endParaRPr lang="zh-CN" altLang="en-US" sz="2400" dirty="0">
              <a:latin typeface="楷体" pitchFamily="49" charset="-122"/>
              <a:ea typeface="楷体" pitchFamily="49" charset="-122"/>
              <a:cs typeface="Times New Roman" pitchFamily="18" charset="0"/>
            </a:endParaRPr>
          </a:p>
          <a:p>
            <a:r>
              <a:rPr lang="zh-CN" altLang="en-US" sz="24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缓冲作用：</a:t>
            </a:r>
          </a:p>
          <a:p>
            <a:pPr lvl="1"/>
            <a:r>
              <a:rPr lang="zh-CN" altLang="en-US" sz="2000" b="1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解决设备速度不匹配</a:t>
            </a:r>
            <a:endParaRPr lang="en-US" altLang="zh-CN" sz="2000" b="1" dirty="0">
              <a:latin typeface="楷体" pitchFamily="49" charset="-122"/>
              <a:ea typeface="楷体" pitchFamily="49" charset="-122"/>
              <a:cs typeface="Times New Roman" pitchFamily="18" charset="0"/>
            </a:endParaRPr>
          </a:p>
          <a:p>
            <a:pPr lvl="1"/>
            <a:r>
              <a:rPr lang="zh-CN" altLang="en-US" sz="2000" b="1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解决设备传输块的大小不匹配</a:t>
            </a:r>
            <a:endParaRPr lang="en-US" altLang="zh-CN" sz="2000" b="1" dirty="0">
              <a:latin typeface="楷体" pitchFamily="49" charset="-122"/>
              <a:ea typeface="楷体" pitchFamily="49" charset="-122"/>
              <a:cs typeface="Times New Roman" pitchFamily="18" charset="0"/>
            </a:endParaRPr>
          </a:p>
          <a:p>
            <a:pPr lvl="1"/>
            <a:r>
              <a:rPr lang="zh-CN" altLang="en-US" sz="2000" b="1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为了维持</a:t>
            </a:r>
            <a:r>
              <a:rPr lang="zh-CN" altLang="en-US" sz="2000" b="1" dirty="0">
                <a:solidFill>
                  <a:srgbClr val="FF3300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拷贝语义</a:t>
            </a:r>
            <a:r>
              <a:rPr lang="en-US" altLang="zh-CN" sz="2000" b="1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“</a:t>
            </a:r>
            <a:r>
              <a:rPr lang="en-US" altLang="zh-CN" sz="2000" b="1" dirty="0">
                <a:solidFill>
                  <a:srgbClr val="FF3300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copy semantics</a:t>
            </a:r>
            <a:r>
              <a:rPr lang="en-US" altLang="zh-CN" sz="2000" b="1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”</a:t>
            </a:r>
            <a:r>
              <a:rPr lang="zh-CN" altLang="en-US" sz="2000" b="1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要求</a:t>
            </a:r>
          </a:p>
          <a:p>
            <a:r>
              <a:rPr lang="zh-CN" altLang="en-US" sz="24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缓冲区管理：为了解决</a:t>
            </a:r>
            <a:r>
              <a:rPr lang="en-US" altLang="zh-CN" sz="2400" b="1" dirty="0">
                <a:solidFill>
                  <a:srgbClr val="0000CC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CPU</a:t>
            </a:r>
            <a:r>
              <a:rPr lang="zh-CN" altLang="en-US" sz="2400" b="1" dirty="0">
                <a:solidFill>
                  <a:srgbClr val="0000CC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与</a:t>
            </a:r>
            <a:r>
              <a:rPr lang="en-US" altLang="zh-CN" sz="2400" b="1" dirty="0">
                <a:solidFill>
                  <a:srgbClr val="0000CC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I/O</a:t>
            </a:r>
            <a:r>
              <a:rPr lang="zh-CN" altLang="en-US" sz="2400" b="1" dirty="0">
                <a:solidFill>
                  <a:srgbClr val="0000CC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之间速度不匹配的矛盾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，在它们之间配置了缓冲区。这样设备管理程序又要负责管理缓冲区的建立、分配和释放。</a:t>
            </a:r>
          </a:p>
          <a:p>
            <a:r>
              <a:rPr lang="zh-CN" altLang="en-US" sz="2400" b="1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单缓冲、双缓冲、多缓冲、缓冲池</a:t>
            </a:r>
          </a:p>
        </p:txBody>
      </p:sp>
    </p:spTree>
    <p:extLst>
      <p:ext uri="{BB962C8B-B14F-4D97-AF65-F5344CB8AC3E}">
        <p14:creationId xmlns:p14="http://schemas.microsoft.com/office/powerpoint/2010/main" val="128834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2800"/>
              <a:t>Sun Enterprise 6000 Device-Transfer Rates</a:t>
            </a:r>
            <a:endParaRPr lang="en-US" altLang="zh-CN" sz="240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23" name="Picture 4" descr="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163" y="1171575"/>
            <a:ext cx="5808662" cy="476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4" name="AutoShape 5"/>
          <p:cNvSpPr>
            <a:spLocks noChangeArrowheads="1"/>
          </p:cNvSpPr>
          <p:nvPr/>
        </p:nvSpPr>
        <p:spPr bwMode="auto">
          <a:xfrm>
            <a:off x="8191501" y="4452939"/>
            <a:ext cx="2081213" cy="928687"/>
          </a:xfrm>
          <a:prstGeom prst="wedgeRoundRectCallout">
            <a:avLst>
              <a:gd name="adj1" fmla="val -50458"/>
              <a:gd name="adj2" fmla="val -46069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/>
            <a:r>
              <a:rPr lang="zh-CN" altLang="en-US" sz="2000" b="1">
                <a:solidFill>
                  <a:srgbClr val="FF3300"/>
                </a:solidFill>
                <a:latin typeface="Helvetica" pitchFamily="34" charset="0"/>
                <a:ea typeface="宋体" pitchFamily="2" charset="-122"/>
              </a:rPr>
              <a:t>不同传输率的设备需要不同的缓冲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Kernel I/O Subsystem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b="1" dirty="0">
                <a:solidFill>
                  <a:srgbClr val="3366FF"/>
                </a:solidFill>
                <a:latin typeface="Times New Roman" pitchFamily="18" charset="0"/>
                <a:ea typeface="楷体_GB2312" pitchFamily="49" charset="-122"/>
              </a:rPr>
              <a:t>Caching </a:t>
            </a:r>
            <a:r>
              <a:rPr lang="zh-CN" altLang="en-US" sz="2400" b="1" dirty="0">
                <a:solidFill>
                  <a:srgbClr val="3366FF"/>
                </a:solidFill>
                <a:latin typeface="Times New Roman" pitchFamily="18" charset="0"/>
                <a:ea typeface="楷体_GB2312" pitchFamily="49" charset="-122"/>
              </a:rPr>
              <a:t>（高速缓存）</a:t>
            </a:r>
            <a:r>
              <a:rPr lang="en-US" altLang="zh-CN" sz="2400" dirty="0">
                <a:latin typeface="Times New Roman" pitchFamily="18" charset="0"/>
                <a:ea typeface="楷体_GB2312" pitchFamily="49" charset="-122"/>
              </a:rPr>
              <a:t>- fast memory holding copy of data</a:t>
            </a:r>
          </a:p>
          <a:p>
            <a:pPr lvl="1"/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缓冲与高速缓存的差别是缓冲只是保留数据仅有的一个现存拷贝，而高速缓存只是提供了一个驻留在其他地方的数据的一个高速拷贝。</a:t>
            </a:r>
          </a:p>
          <a:p>
            <a:pPr lvl="1"/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高速缓存和缓冲是两个不同的功能，但有时一块内存区域也可以同时用于两个目的。</a:t>
            </a:r>
          </a:p>
          <a:p>
            <a:pPr lvl="1"/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当内核接收到</a:t>
            </a:r>
            <a:r>
              <a:rPr lang="en-US" altLang="zh-CN" sz="2000" dirty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请求时，内核首先检查高速缓存以确定相应文件的内容是否在内存中。如果是，物理磁盘</a:t>
            </a:r>
            <a:r>
              <a:rPr lang="en-US" altLang="zh-CN" sz="2000" dirty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就可以避免或延迟。</a:t>
            </a:r>
            <a:endParaRPr lang="en-US" altLang="zh-CN" sz="2000" dirty="0">
              <a:latin typeface="楷体" pitchFamily="49" charset="-122"/>
              <a:ea typeface="楷体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 smtClean="0">
                <a:latin typeface="楷体" pitchFamily="49" charset="-122"/>
                <a:ea typeface="楷体" pitchFamily="49" charset="-122"/>
              </a:rPr>
              <a:t>假脱机技术</a:t>
            </a:r>
            <a:endParaRPr lang="en-US" altLang="zh-CN" sz="2800" dirty="0">
              <a:latin typeface="楷体" pitchFamily="49" charset="-122"/>
              <a:ea typeface="楷体" pitchFamily="49" charset="-122"/>
              <a:cs typeface="Times New Roman" pitchFamily="18" charset="0"/>
            </a:endParaRP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z="2400" dirty="0" err="1">
                <a:solidFill>
                  <a:srgbClr val="FF3300"/>
                </a:solidFill>
                <a:latin typeface="+mn-ea"/>
                <a:ea typeface="+mn-ea"/>
                <a:cs typeface="Times New Roman" pitchFamily="18" charset="0"/>
              </a:rPr>
              <a:t>SPOOLing</a:t>
            </a:r>
            <a:r>
              <a:rPr lang="en-US" altLang="zh-CN" sz="2400" dirty="0" err="1">
                <a:latin typeface="+mn-ea"/>
                <a:ea typeface="+mn-ea"/>
                <a:cs typeface="Times New Roman" pitchFamily="18" charset="0"/>
              </a:rPr>
              <a:t>（Simultaneous</a:t>
            </a:r>
            <a:r>
              <a:rPr lang="en-US" altLang="zh-CN" sz="2400" dirty="0">
                <a:latin typeface="+mn-ea"/>
                <a:ea typeface="+mn-ea"/>
                <a:cs typeface="Times New Roman" pitchFamily="18" charset="0"/>
              </a:rPr>
              <a:t> Peripheral Operation On Line）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称为</a:t>
            </a:r>
            <a:r>
              <a:rPr lang="zh-CN" altLang="en-US" sz="2400" dirty="0">
                <a:solidFill>
                  <a:srgbClr val="FF3300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假脱机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技术。：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用来保存设备输出的缓冲，这些设备如打印机不能接收交叉的数据流。</a:t>
            </a:r>
          </a:p>
          <a:p>
            <a:pPr lvl="1">
              <a:lnSpc>
                <a:spcPct val="90000"/>
              </a:lnSpc>
            </a:pPr>
            <a:r>
              <a:rPr lang="zh-CN" altLang="en-US" sz="2200" dirty="0">
                <a:latin typeface="楷体" pitchFamily="49" charset="-122"/>
                <a:ea typeface="楷体" pitchFamily="49" charset="-122"/>
              </a:rPr>
              <a:t>操作系统通过截取对打印机的输出来解决这一问题。应用程序的输出先是假脱机到一个独立的磁盘文件上。</a:t>
            </a:r>
            <a:r>
              <a:rPr lang="zh-CN" altLang="en-US" sz="2200" dirty="0" smtClean="0">
                <a:latin typeface="楷体" pitchFamily="49" charset="-122"/>
                <a:ea typeface="楷体" pitchFamily="49" charset="-122"/>
              </a:rPr>
              <a:t>当</a:t>
            </a:r>
            <a:r>
              <a:rPr lang="zh-CN" altLang="en-US" sz="2200" dirty="0">
                <a:latin typeface="楷体" pitchFamily="49" charset="-122"/>
                <a:ea typeface="楷体" pitchFamily="49" charset="-122"/>
              </a:rPr>
              <a:t>其它</a:t>
            </a:r>
            <a:r>
              <a:rPr lang="zh-CN" altLang="en-US" sz="2200" dirty="0" smtClean="0">
                <a:latin typeface="楷体" pitchFamily="49" charset="-122"/>
                <a:ea typeface="楷体" pitchFamily="49" charset="-122"/>
              </a:rPr>
              <a:t>应用程序</a:t>
            </a:r>
            <a:r>
              <a:rPr lang="zh-CN" altLang="en-US" sz="2200" dirty="0">
                <a:latin typeface="楷体" pitchFamily="49" charset="-122"/>
                <a:ea typeface="楷体" pitchFamily="49" charset="-122"/>
              </a:rPr>
              <a:t>完成打印时，假脱机系统将相应的待送打印机的假脱机文件进行排队</a:t>
            </a:r>
            <a:endParaRPr lang="en-US" altLang="zh-CN" dirty="0">
              <a:latin typeface="楷体" pitchFamily="49" charset="-122"/>
              <a:ea typeface="楷体" pitchFamily="49" charset="-122"/>
              <a:cs typeface="Times New Roman" pitchFamily="18" charset="0"/>
            </a:endParaRPr>
          </a:p>
          <a:p>
            <a:r>
              <a:rPr lang="en-US" altLang="zh-CN" sz="2400" dirty="0">
                <a:solidFill>
                  <a:schemeClr val="tx2"/>
                </a:solidFill>
                <a:latin typeface="楷体" pitchFamily="49" charset="-122"/>
                <a:ea typeface="楷体" pitchFamily="49" charset="-122"/>
                <a:cs typeface="Times New Roman" pitchFamily="18" charset="0"/>
              </a:rPr>
              <a:t>Printing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：打印机虽然是独享设备，通过</a:t>
            </a:r>
            <a:r>
              <a:rPr lang="en-US" altLang="zh-CN" sz="2400" dirty="0" err="1">
                <a:latin typeface="楷体" pitchFamily="49" charset="-122"/>
                <a:ea typeface="楷体" pitchFamily="49" charset="-122"/>
                <a:cs typeface="Times New Roman" pitchFamily="18" charset="0"/>
              </a:rPr>
              <a:t>SPOOLing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  <a:cs typeface="Times New Roman" pitchFamily="18" charset="0"/>
              </a:rPr>
              <a:t>技术，可以将它改造为一台可供多个用户共享的设备。</a:t>
            </a:r>
          </a:p>
          <a:p>
            <a:endParaRPr lang="en-US" altLang="zh-CN" sz="2800" dirty="0">
              <a:latin typeface="楷体" pitchFamily="49" charset="-122"/>
              <a:ea typeface="楷体" pitchFamily="49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009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2800" dirty="0"/>
              <a:t>Device reservation &amp; Error Handling</a:t>
            </a:r>
            <a:endParaRPr lang="zh-CN" altLang="en-US" sz="2800" dirty="0">
              <a:ea typeface="宋体" pitchFamily="2" charset="-122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b="1" dirty="0">
                <a:solidFill>
                  <a:srgbClr val="3366FF"/>
                </a:solidFill>
                <a:ea typeface="楷体" pitchFamily="49" charset="-122"/>
              </a:rPr>
              <a:t>Device reservation</a:t>
            </a:r>
            <a:r>
              <a:rPr lang="zh-CN" altLang="en-US" sz="2400" b="1" dirty="0">
                <a:solidFill>
                  <a:srgbClr val="3366FF"/>
                </a:solidFill>
                <a:ea typeface="楷体" pitchFamily="49" charset="-122"/>
              </a:rPr>
              <a:t>（设备预定）</a:t>
            </a:r>
            <a:r>
              <a:rPr lang="zh-CN" altLang="en-US" sz="2400" dirty="0">
                <a:solidFill>
                  <a:srgbClr val="3366FF"/>
                </a:solidFill>
                <a:ea typeface="楷体" pitchFamily="49" charset="-122"/>
              </a:rPr>
              <a:t> </a:t>
            </a:r>
            <a:r>
              <a:rPr lang="en-US" altLang="zh-CN" sz="2400" dirty="0">
                <a:ea typeface="楷体" pitchFamily="49" charset="-122"/>
              </a:rPr>
              <a:t>- provides exclusive access to a device</a:t>
            </a:r>
            <a:r>
              <a:rPr lang="zh-CN" altLang="en-US" sz="2000" dirty="0">
                <a:ea typeface="楷体" pitchFamily="49" charset="-122"/>
              </a:rPr>
              <a:t>提供对设备的独占访问</a:t>
            </a:r>
            <a:endParaRPr lang="en-US" altLang="zh-CN" sz="2000" dirty="0">
              <a:ea typeface="楷体" pitchFamily="49" charset="-122"/>
            </a:endParaRPr>
          </a:p>
          <a:p>
            <a:pPr lvl="1"/>
            <a:r>
              <a:rPr lang="en-US" altLang="zh-CN" sz="2000" dirty="0">
                <a:ea typeface="楷体" pitchFamily="49" charset="-122"/>
              </a:rPr>
              <a:t>System calls for allocation and </a:t>
            </a:r>
            <a:r>
              <a:rPr lang="en-US" altLang="zh-CN" sz="2000" dirty="0" err="1">
                <a:ea typeface="楷体" pitchFamily="49" charset="-122"/>
              </a:rPr>
              <a:t>deallocation</a:t>
            </a:r>
            <a:r>
              <a:rPr lang="zh-CN" altLang="en-US" sz="2000" dirty="0">
                <a:ea typeface="楷体" pitchFamily="49" charset="-122"/>
              </a:rPr>
              <a:t>分配和再分配的系统调用</a:t>
            </a:r>
            <a:endParaRPr lang="en-US" altLang="zh-CN" sz="2000" dirty="0">
              <a:ea typeface="楷体" pitchFamily="49" charset="-122"/>
            </a:endParaRPr>
          </a:p>
          <a:p>
            <a:pPr lvl="1"/>
            <a:r>
              <a:rPr lang="en-US" altLang="zh-CN" sz="2000" dirty="0">
                <a:ea typeface="楷体" pitchFamily="49" charset="-122"/>
              </a:rPr>
              <a:t>Watch out for deadlock</a:t>
            </a:r>
            <a:r>
              <a:rPr lang="zh-CN" altLang="en-US" sz="2000" dirty="0">
                <a:ea typeface="楷体" pitchFamily="49" charset="-122"/>
              </a:rPr>
              <a:t>有可能产生死锁</a:t>
            </a:r>
            <a:endParaRPr lang="en-US" altLang="zh-CN" sz="2400" dirty="0">
              <a:ea typeface="楷体" pitchFamily="49" charset="-122"/>
            </a:endParaRPr>
          </a:p>
          <a:p>
            <a:pPr marL="342900" lvl="1" indent="-342900">
              <a:buClr>
                <a:srgbClr val="993300"/>
              </a:buClr>
              <a:buSzPct val="90000"/>
              <a:buFont typeface="Monotype Sorts" pitchFamily="2" charset="2"/>
              <a:buChar char="n"/>
            </a:pPr>
            <a:r>
              <a:rPr lang="en-US" altLang="zh-CN" sz="2400" b="1" dirty="0">
                <a:solidFill>
                  <a:srgbClr val="3366FF"/>
                </a:solidFill>
                <a:ea typeface="楷体" pitchFamily="49" charset="-122"/>
                <a:cs typeface="+mn-cs"/>
              </a:rPr>
              <a:t>Error Handling</a:t>
            </a:r>
            <a:r>
              <a:rPr lang="zh-CN" altLang="en-US" sz="2400" b="1" dirty="0">
                <a:solidFill>
                  <a:srgbClr val="3366FF"/>
                </a:solidFill>
                <a:ea typeface="楷体" pitchFamily="49" charset="-122"/>
                <a:cs typeface="+mn-cs"/>
              </a:rPr>
              <a:t>（错误处理）</a:t>
            </a:r>
            <a:endParaRPr lang="en-US" altLang="zh-CN" sz="2400" b="1" dirty="0">
              <a:solidFill>
                <a:srgbClr val="3366FF"/>
              </a:solidFill>
              <a:ea typeface="楷体" pitchFamily="49" charset="-122"/>
              <a:cs typeface="+mn-cs"/>
            </a:endParaRPr>
          </a:p>
          <a:p>
            <a:pPr lvl="1"/>
            <a:r>
              <a:rPr lang="en-US" altLang="zh-CN" sz="2000" dirty="0">
                <a:ea typeface="楷体" pitchFamily="49" charset="-122"/>
              </a:rPr>
              <a:t>OS can recover from disk read, device unavailable, transient write failures</a:t>
            </a:r>
            <a:r>
              <a:rPr lang="zh-CN" altLang="en-US" sz="2000" dirty="0">
                <a:ea typeface="楷体" pitchFamily="49" charset="-122"/>
              </a:rPr>
              <a:t>。操作系统可以恢复磁盘读，设备无效，暂时的失败</a:t>
            </a:r>
            <a:endParaRPr lang="en-US" altLang="zh-CN" sz="2000" dirty="0">
              <a:ea typeface="楷体" pitchFamily="49" charset="-122"/>
            </a:endParaRPr>
          </a:p>
          <a:p>
            <a:pPr lvl="1"/>
            <a:r>
              <a:rPr lang="en-US" altLang="zh-CN" sz="2000" dirty="0">
                <a:ea typeface="楷体" pitchFamily="49" charset="-122"/>
              </a:rPr>
              <a:t>Most return an error number or code when I/O request fails</a:t>
            </a:r>
            <a:r>
              <a:rPr lang="zh-CN" altLang="en-US" sz="2000" dirty="0">
                <a:ea typeface="楷体" pitchFamily="49" charset="-122"/>
              </a:rPr>
              <a:t>当</a:t>
            </a:r>
            <a:r>
              <a:rPr lang="en-US" altLang="zh-CN" sz="2000" dirty="0">
                <a:ea typeface="楷体" pitchFamily="49" charset="-122"/>
              </a:rPr>
              <a:t>I/O</a:t>
            </a:r>
            <a:r>
              <a:rPr lang="zh-CN" altLang="en-US" sz="2000" dirty="0">
                <a:ea typeface="楷体" pitchFamily="49" charset="-122"/>
              </a:rPr>
              <a:t>失败时，大多数返回一个错误码 </a:t>
            </a:r>
            <a:endParaRPr lang="en-US" altLang="zh-CN" sz="2000" dirty="0">
              <a:ea typeface="楷体" pitchFamily="49" charset="-122"/>
            </a:endParaRPr>
          </a:p>
          <a:p>
            <a:pPr lvl="1"/>
            <a:r>
              <a:rPr lang="en-US" altLang="zh-CN" sz="2000" dirty="0">
                <a:ea typeface="楷体" pitchFamily="49" charset="-122"/>
              </a:rPr>
              <a:t>System error logs hold problem reports</a:t>
            </a:r>
            <a:r>
              <a:rPr lang="zh-CN" altLang="en-US" sz="2000" dirty="0">
                <a:ea typeface="楷体" pitchFamily="49" charset="-122"/>
                <a:cs typeface="Times New Roman" pitchFamily="18" charset="0"/>
              </a:rPr>
              <a:t>系统日志记录了出错报告</a:t>
            </a:r>
            <a:endParaRPr lang="en-US" altLang="zh-CN" sz="2000" dirty="0">
              <a:ea typeface="楷体" pitchFamily="49" charset="-122"/>
              <a:cs typeface="Times New Roman" pitchFamily="18" charset="0"/>
            </a:endParaRPr>
          </a:p>
          <a:p>
            <a:endParaRPr lang="en-US" altLang="zh-CN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I/O Protection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/>
              <a:t>User process may accidentally or purposefully attempt to disrupt normal operation via illegal I/O instructions</a:t>
            </a:r>
          </a:p>
          <a:p>
            <a:pPr lvl="1"/>
            <a:r>
              <a:rPr lang="en-US" altLang="zh-CN" sz="2000" dirty="0"/>
              <a:t>All I/O instructions defined to be privileged</a:t>
            </a:r>
          </a:p>
          <a:p>
            <a:pPr lvl="1"/>
            <a:r>
              <a:rPr lang="en-US" altLang="zh-CN" sz="2000" dirty="0"/>
              <a:t>I/O must be performed via system calls</a:t>
            </a:r>
          </a:p>
          <a:p>
            <a:pPr lvl="2"/>
            <a:r>
              <a:rPr lang="en-US" altLang="zh-CN" sz="2000" dirty="0"/>
              <a:t>Memory-mapped and I/O port memory locations must be protected too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Use of a System Call to Perform I/O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481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6" y="1238251"/>
            <a:ext cx="5072063" cy="512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13.1 Overview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384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Kernel Data Structures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/>
              <a:t>Kernel keeps </a:t>
            </a:r>
            <a:r>
              <a:rPr lang="en-US" altLang="zh-CN" sz="2400" dirty="0">
                <a:solidFill>
                  <a:srgbClr val="FF0000"/>
                </a:solidFill>
              </a:rPr>
              <a:t>state info </a:t>
            </a:r>
            <a:r>
              <a:rPr lang="en-US" altLang="zh-CN" sz="2400" dirty="0"/>
              <a:t>for I/O components, including open file tables, network connections, character device state</a:t>
            </a:r>
            <a:r>
              <a:rPr lang="zh-CN" altLang="en-US" sz="2400" dirty="0"/>
              <a:t>。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内核需要保存留</a:t>
            </a:r>
            <a:r>
              <a:rPr lang="en-US" altLang="zh-CN" sz="2000" dirty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组件使用的状态信息，包括打开文件表，网络连接，字符设备状态等</a:t>
            </a:r>
            <a:r>
              <a:rPr lang="en-US" altLang="zh-CN" sz="2000" dirty="0"/>
              <a:t/>
            </a:r>
            <a:br>
              <a:rPr lang="en-US" altLang="zh-CN" sz="2000" dirty="0"/>
            </a:br>
            <a:endParaRPr lang="en-US" altLang="zh-CN" sz="2000" dirty="0"/>
          </a:p>
          <a:p>
            <a:r>
              <a:rPr lang="en-US" altLang="zh-CN" sz="2400" dirty="0"/>
              <a:t>Many, many complex data structures to track buffers, memory allocation, “dirty” blocks</a:t>
            </a:r>
            <a:r>
              <a:rPr lang="zh-CN" altLang="en-US" sz="2400" dirty="0"/>
              <a:t>。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许多复杂的数据结构用来跟踪缓冲，内存分配，及“脏”块</a:t>
            </a:r>
            <a:r>
              <a:rPr lang="en-US" altLang="zh-CN" sz="2000" dirty="0"/>
              <a:t/>
            </a:r>
            <a:br>
              <a:rPr lang="en-US" altLang="zh-CN" sz="2000" dirty="0"/>
            </a:br>
            <a:endParaRPr lang="en-US" altLang="zh-CN" sz="2000" dirty="0"/>
          </a:p>
          <a:p>
            <a:r>
              <a:rPr lang="en-US" altLang="zh-CN" sz="2400" dirty="0"/>
              <a:t>Some use object-oriented methods and message passing to implement I/O</a:t>
            </a:r>
            <a:r>
              <a:rPr lang="zh-CN" altLang="en-US" sz="2400" dirty="0"/>
              <a:t>。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某些</a:t>
            </a:r>
            <a:r>
              <a:rPr lang="en-US" altLang="zh-CN" sz="2000" dirty="0">
                <a:latin typeface="楷体" pitchFamily="49" charset="-122"/>
                <a:ea typeface="楷体" pitchFamily="49" charset="-122"/>
              </a:rPr>
              <a:t>OS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用面向对象的方法和消息传递的方法来实现</a:t>
            </a:r>
            <a:r>
              <a:rPr lang="en-US" altLang="zh-CN" sz="2000" dirty="0">
                <a:latin typeface="楷体" pitchFamily="49" charset="-122"/>
                <a:ea typeface="楷体" pitchFamily="49" charset="-122"/>
              </a:rPr>
              <a:t>I/O</a:t>
            </a:r>
          </a:p>
          <a:p>
            <a:endParaRPr lang="en-US" altLang="zh-CN" sz="2000" dirty="0"/>
          </a:p>
          <a:p>
            <a:endParaRPr lang="en-US" altLang="zh-CN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UNIX I/O Kernel Structure</a:t>
            </a:r>
            <a:endParaRPr lang="en-US" altLang="zh-CN" sz="240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686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788" y="1220788"/>
            <a:ext cx="6462712" cy="485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798286" y="1135743"/>
            <a:ext cx="10363200" cy="2127250"/>
          </a:xfrm>
        </p:spPr>
        <p:txBody>
          <a:bodyPr/>
          <a:lstStyle/>
          <a:p>
            <a:r>
              <a:rPr lang="en-US" altLang="zh-CN" sz="4000" dirty="0"/>
              <a:t>13.5 I/O Requests to Hardware Operations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03448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2800" dirty="0" smtClean="0">
                <a:solidFill>
                  <a:srgbClr val="C00000"/>
                </a:solidFill>
                <a:ea typeface="宋体" pitchFamily="2" charset="-122"/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I/O Requests to Hardware Operations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dirty="0"/>
              <a:t>Consider reading a file from disk for a process:</a:t>
            </a:r>
            <a:br>
              <a:rPr lang="en-US" altLang="zh-CN" sz="2000" dirty="0"/>
            </a:br>
            <a:r>
              <a:rPr lang="en-US" altLang="zh-CN" sz="2000" dirty="0"/>
              <a:t> </a:t>
            </a:r>
          </a:p>
          <a:p>
            <a:pPr lvl="1"/>
            <a:r>
              <a:rPr lang="zh-CN" altLang="en-US" sz="2400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确定保存文件的设备</a:t>
            </a:r>
            <a:endParaRPr lang="en-US" altLang="zh-CN" sz="2400" dirty="0">
              <a:latin typeface="Times New Roman" pitchFamily="18" charset="0"/>
              <a:ea typeface="楷体" pitchFamily="49" charset="-122"/>
              <a:cs typeface="Times New Roman" pitchFamily="18" charset="0"/>
            </a:endParaRPr>
          </a:p>
          <a:p>
            <a:pPr lvl="1"/>
            <a:r>
              <a:rPr lang="zh-CN" altLang="en-US" sz="2400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转换名字到设备的表示法</a:t>
            </a:r>
            <a:endParaRPr lang="en-US" altLang="zh-CN" sz="2400" dirty="0">
              <a:latin typeface="Times New Roman" pitchFamily="18" charset="0"/>
              <a:ea typeface="楷体" pitchFamily="49" charset="-122"/>
              <a:cs typeface="Times New Roman" pitchFamily="18" charset="0"/>
            </a:endParaRPr>
          </a:p>
          <a:p>
            <a:pPr lvl="1"/>
            <a:r>
              <a:rPr lang="zh-CN" altLang="en-US" sz="2400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把数据从磁盘读到缓冲区中</a:t>
            </a:r>
            <a:endParaRPr lang="en-US" altLang="zh-CN" sz="2400" dirty="0">
              <a:latin typeface="Times New Roman" pitchFamily="18" charset="0"/>
              <a:ea typeface="楷体" pitchFamily="49" charset="-122"/>
              <a:cs typeface="Times New Roman" pitchFamily="18" charset="0"/>
            </a:endParaRPr>
          </a:p>
          <a:p>
            <a:pPr lvl="1"/>
            <a:r>
              <a:rPr lang="zh-CN" altLang="en-US" sz="2400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通知请求进程数据现在是有效的</a:t>
            </a:r>
            <a:endParaRPr lang="en-US" altLang="zh-CN" sz="2400" dirty="0">
              <a:latin typeface="Times New Roman" pitchFamily="18" charset="0"/>
              <a:ea typeface="楷体" pitchFamily="49" charset="-122"/>
              <a:cs typeface="Times New Roman" pitchFamily="18" charset="0"/>
            </a:endParaRPr>
          </a:p>
          <a:p>
            <a:pPr lvl="1"/>
            <a:r>
              <a:rPr lang="zh-CN" altLang="en-US" sz="2400" dirty="0">
                <a:latin typeface="Times New Roman" pitchFamily="18" charset="0"/>
                <a:ea typeface="楷体" pitchFamily="49" charset="-122"/>
                <a:cs typeface="Times New Roman" pitchFamily="18" charset="0"/>
              </a:rPr>
              <a:t>把控制权返回给进程</a:t>
            </a:r>
            <a:endParaRPr lang="en-US" altLang="zh-CN" sz="2400" dirty="0">
              <a:latin typeface="Times New Roman" pitchFamily="18" charset="0"/>
              <a:ea typeface="楷体" pitchFamily="49" charset="-122"/>
              <a:cs typeface="Times New Roman" pitchFamily="18" charset="0"/>
            </a:endParaRPr>
          </a:p>
          <a:p>
            <a:pPr lvl="1"/>
            <a:endParaRPr lang="en-US" altLang="zh-CN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Life Cycle of An I/O Request</a:t>
            </a:r>
            <a:endParaRPr lang="en-US" altLang="zh-CN" sz="240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8915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751" y="1166814"/>
            <a:ext cx="6353175" cy="510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6" name="AutoShape 4"/>
          <p:cNvSpPr>
            <a:spLocks noChangeArrowheads="1"/>
          </p:cNvSpPr>
          <p:nvPr/>
        </p:nvSpPr>
        <p:spPr bwMode="auto">
          <a:xfrm>
            <a:off x="4548188" y="1731964"/>
            <a:ext cx="1746250" cy="306387"/>
          </a:xfrm>
          <a:prstGeom prst="wedgeRoundRectCallout">
            <a:avLst>
              <a:gd name="adj1" fmla="val -28366"/>
              <a:gd name="adj2" fmla="val 140671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/>
            <a:r>
              <a:rPr lang="zh-CN" altLang="en-US" sz="1400">
                <a:solidFill>
                  <a:srgbClr val="FF3300"/>
                </a:solidFill>
                <a:latin typeface="Helvetica" pitchFamily="34" charset="0"/>
                <a:ea typeface="宋体" pitchFamily="2" charset="-122"/>
              </a:rPr>
              <a:t>数据已在缓冲区</a:t>
            </a:r>
          </a:p>
        </p:txBody>
      </p:sp>
      <p:sp>
        <p:nvSpPr>
          <p:cNvPr id="38917" name="AutoShape 5"/>
          <p:cNvSpPr>
            <a:spLocks noChangeArrowheads="1"/>
          </p:cNvSpPr>
          <p:nvPr/>
        </p:nvSpPr>
        <p:spPr bwMode="auto">
          <a:xfrm>
            <a:off x="5049838" y="2473325"/>
            <a:ext cx="1746250" cy="306388"/>
          </a:xfrm>
          <a:prstGeom prst="wedgeRoundRectCallout">
            <a:avLst>
              <a:gd name="adj1" fmla="val -71366"/>
              <a:gd name="adj2" fmla="val 111139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/>
            <a:r>
              <a:rPr lang="zh-CN" altLang="en-US" sz="1400">
                <a:solidFill>
                  <a:srgbClr val="FF3300"/>
                </a:solidFill>
                <a:latin typeface="Helvetica" pitchFamily="34" charset="0"/>
                <a:ea typeface="宋体" pitchFamily="2" charset="-122"/>
              </a:rPr>
              <a:t>启动</a:t>
            </a:r>
            <a:r>
              <a:rPr lang="en-US" altLang="zh-CN" sz="1400">
                <a:solidFill>
                  <a:srgbClr val="FF3300"/>
                </a:solidFill>
                <a:latin typeface="Helvetica" pitchFamily="34" charset="0"/>
                <a:ea typeface="宋体" pitchFamily="2" charset="-122"/>
              </a:rPr>
              <a:t>I/O</a:t>
            </a:r>
            <a:r>
              <a:rPr lang="zh-CN" altLang="en-US" sz="1400">
                <a:solidFill>
                  <a:srgbClr val="FF3300"/>
                </a:solidFill>
                <a:latin typeface="Helvetica" pitchFamily="34" charset="0"/>
                <a:ea typeface="宋体" pitchFamily="2" charset="-122"/>
              </a:rPr>
              <a:t>设备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solidFill>
                  <a:srgbClr val="FF6600"/>
                </a:solidFill>
                <a:ea typeface="宋体" pitchFamily="2" charset="-122"/>
              </a:rPr>
              <a:t>13.6 </a:t>
            </a:r>
            <a:r>
              <a:rPr lang="en-US" altLang="zh-CN" smtClean="0">
                <a:solidFill>
                  <a:srgbClr val="FF6600"/>
                </a:solidFill>
              </a:rPr>
              <a:t>STREAMS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1800" dirty="0" smtClean="0">
                <a:solidFill>
                  <a:srgbClr val="3366FF"/>
                </a:solidFill>
              </a:rPr>
              <a:t>STREAMS</a:t>
            </a:r>
            <a:r>
              <a:rPr lang="en-US" altLang="zh-CN" sz="1800" dirty="0" smtClean="0"/>
              <a:t> </a:t>
            </a:r>
            <a:r>
              <a:rPr lang="en-US" altLang="zh-CN" sz="1800" dirty="0"/>
              <a:t>– a full-duplex communication channel between a user-level process and a device in Unix System V and beyond</a:t>
            </a:r>
          </a:p>
          <a:p>
            <a:endParaRPr lang="en-US" altLang="zh-CN" sz="1800" dirty="0"/>
          </a:p>
          <a:p>
            <a:r>
              <a:rPr lang="en-US" altLang="zh-CN" sz="1800" dirty="0"/>
              <a:t>A </a:t>
            </a:r>
            <a:r>
              <a:rPr lang="en-US" altLang="zh-CN" sz="1800" dirty="0" smtClean="0"/>
              <a:t>STREAMS </a:t>
            </a:r>
            <a:r>
              <a:rPr lang="en-US" altLang="zh-CN" sz="1800" dirty="0"/>
              <a:t>consists of:</a:t>
            </a:r>
          </a:p>
          <a:p>
            <a:pPr>
              <a:buFont typeface="Monotype Sorts" pitchFamily="2" charset="2"/>
              <a:buNone/>
            </a:pPr>
            <a:r>
              <a:rPr lang="en-US" altLang="zh-CN" sz="1800" dirty="0"/>
              <a:t>	- </a:t>
            </a:r>
            <a:r>
              <a:rPr lang="en-US" altLang="zh-CN" sz="1600" dirty="0"/>
              <a:t>STREAM head interfaces with the user process</a:t>
            </a:r>
          </a:p>
          <a:p>
            <a:pPr>
              <a:buFont typeface="Monotype Sorts" pitchFamily="2" charset="2"/>
              <a:buNone/>
            </a:pPr>
            <a:r>
              <a:rPr lang="en-US" altLang="zh-CN" sz="1600" dirty="0"/>
              <a:t>	- driver end interfaces with the device</a:t>
            </a:r>
            <a:br>
              <a:rPr lang="en-US" altLang="zh-CN" sz="1600" dirty="0"/>
            </a:br>
            <a:r>
              <a:rPr lang="en-US" altLang="zh-CN" sz="1600" dirty="0"/>
              <a:t>- zero or </a:t>
            </a:r>
            <a:r>
              <a:rPr lang="en-US" altLang="zh-CN" sz="1600"/>
              <a:t>more </a:t>
            </a:r>
            <a:r>
              <a:rPr lang="en-US" altLang="zh-CN" sz="1600" smtClean="0"/>
              <a:t>STREAMs </a:t>
            </a:r>
            <a:r>
              <a:rPr lang="en-US" altLang="zh-CN" sz="1600" dirty="0"/>
              <a:t>modules between them</a:t>
            </a:r>
            <a:r>
              <a:rPr lang="en-US" altLang="zh-CN" sz="1800" dirty="0"/>
              <a:t>.</a:t>
            </a:r>
          </a:p>
          <a:p>
            <a:pPr>
              <a:buFont typeface="Monotype Sorts" pitchFamily="2" charset="2"/>
              <a:buNone/>
            </a:pPr>
            <a:endParaRPr lang="en-US" altLang="zh-CN" sz="1800" dirty="0"/>
          </a:p>
          <a:p>
            <a:r>
              <a:rPr lang="en-US" altLang="zh-CN" sz="1800" dirty="0"/>
              <a:t>Each module contains a </a:t>
            </a:r>
            <a:r>
              <a:rPr lang="en-US" altLang="zh-CN" sz="1800" dirty="0">
                <a:solidFill>
                  <a:srgbClr val="3366FF"/>
                </a:solidFill>
              </a:rPr>
              <a:t>read</a:t>
            </a:r>
            <a:r>
              <a:rPr lang="en-US" altLang="zh-CN" sz="1800" b="1" dirty="0"/>
              <a:t>  </a:t>
            </a:r>
            <a:r>
              <a:rPr lang="en-US" altLang="zh-CN" sz="1800" dirty="0">
                <a:solidFill>
                  <a:srgbClr val="3366FF"/>
                </a:solidFill>
              </a:rPr>
              <a:t>queue</a:t>
            </a:r>
            <a:r>
              <a:rPr lang="en-US" altLang="zh-CN" sz="1800" dirty="0"/>
              <a:t> and a </a:t>
            </a:r>
            <a:r>
              <a:rPr lang="en-US" altLang="zh-CN" sz="1800" dirty="0">
                <a:solidFill>
                  <a:srgbClr val="3366FF"/>
                </a:solidFill>
              </a:rPr>
              <a:t>write queue</a:t>
            </a:r>
          </a:p>
          <a:p>
            <a:endParaRPr lang="en-US" altLang="zh-CN" sz="1800" dirty="0"/>
          </a:p>
          <a:p>
            <a:r>
              <a:rPr lang="en-US" altLang="zh-CN" sz="1800" dirty="0"/>
              <a:t>Message passing is used to communicate between queues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The STREAMS Structure</a:t>
            </a:r>
            <a:endParaRPr lang="en-US" altLang="zh-CN" sz="240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096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1888" y="974725"/>
            <a:ext cx="5734050" cy="553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>
                <a:solidFill>
                  <a:srgbClr val="FF6600"/>
                </a:solidFill>
                <a:ea typeface="宋体" pitchFamily="2" charset="-122"/>
              </a:rPr>
              <a:t>13.7 </a:t>
            </a:r>
            <a:r>
              <a:rPr lang="en-US" altLang="zh-CN" smtClean="0">
                <a:solidFill>
                  <a:srgbClr val="FF6600"/>
                </a:solidFill>
              </a:rPr>
              <a:t>Performance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1800"/>
              <a:t>I/O a major factor in system performance:</a:t>
            </a:r>
            <a:br>
              <a:rPr lang="en-US" altLang="zh-CN" sz="1800"/>
            </a:br>
            <a:endParaRPr lang="en-US" altLang="zh-CN" sz="1800"/>
          </a:p>
          <a:p>
            <a:pPr lvl="1"/>
            <a:r>
              <a:rPr lang="en-US" altLang="zh-CN" sz="1800"/>
              <a:t>Demands CPU to execute device driver, kernel I/O code</a:t>
            </a:r>
          </a:p>
          <a:p>
            <a:pPr lvl="1"/>
            <a:r>
              <a:rPr lang="en-US" altLang="zh-CN" sz="1800"/>
              <a:t>Context switches due to interrupts</a:t>
            </a:r>
          </a:p>
          <a:p>
            <a:pPr lvl="1"/>
            <a:r>
              <a:rPr lang="en-US" altLang="zh-CN" sz="1800"/>
              <a:t>Data copying</a:t>
            </a:r>
          </a:p>
          <a:p>
            <a:pPr lvl="1"/>
            <a:r>
              <a:rPr lang="en-US" altLang="zh-CN" sz="1800"/>
              <a:t>Network traffic especially stressful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Intercomputer Communications</a:t>
            </a:r>
            <a:endParaRPr lang="en-US" altLang="zh-CN" sz="240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301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0701" y="981075"/>
            <a:ext cx="5438775" cy="542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Improving Performance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1800"/>
              <a:t>Reduce number of context switches</a:t>
            </a:r>
          </a:p>
          <a:p>
            <a:r>
              <a:rPr lang="en-US" altLang="zh-CN" sz="1800"/>
              <a:t>Reduce data copying </a:t>
            </a:r>
          </a:p>
          <a:p>
            <a:r>
              <a:rPr lang="en-US" altLang="zh-CN" sz="1800"/>
              <a:t>Reduce interrupts by using large transfers, smart controllers, polling </a:t>
            </a:r>
          </a:p>
          <a:p>
            <a:r>
              <a:rPr lang="en-US" altLang="zh-CN" sz="1800"/>
              <a:t>Use DMA</a:t>
            </a:r>
          </a:p>
          <a:p>
            <a:r>
              <a:rPr lang="en-US" altLang="zh-CN" sz="1800"/>
              <a:t>Balance CPU, memory, bus, and I/O performance for highest throughput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C00000"/>
                </a:solidFill>
                <a:ea typeface="楷体_GB2312" pitchFamily="49" charset="-122"/>
              </a:rPr>
              <a:t> Overview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kumimoji="0" lang="en-US" altLang="zh-CN" sz="2000" dirty="0"/>
              <a:t>The two main jobs of a computer:</a:t>
            </a:r>
          </a:p>
          <a:p>
            <a:pPr lvl="1" algn="just"/>
            <a:r>
              <a:rPr kumimoji="0" lang="en-US" altLang="zh-CN" sz="2000" dirty="0"/>
              <a:t>I/O (Input/Output)</a:t>
            </a:r>
          </a:p>
          <a:p>
            <a:pPr lvl="1" algn="just"/>
            <a:r>
              <a:rPr kumimoji="0" lang="en-US" altLang="zh-CN" sz="2000" dirty="0"/>
              <a:t>processing</a:t>
            </a:r>
          </a:p>
          <a:p>
            <a:pPr algn="just"/>
            <a:r>
              <a:rPr lang="en-US" altLang="zh-CN" sz="2000" dirty="0"/>
              <a:t>The control of devices </a:t>
            </a:r>
            <a:r>
              <a:rPr lang="en-US" altLang="zh-CN" sz="2000" dirty="0" err="1"/>
              <a:t>connneted</a:t>
            </a:r>
            <a:r>
              <a:rPr lang="en-US" altLang="zh-CN" sz="2000" dirty="0"/>
              <a:t> to the computer is a major concern of operating-system designers.</a:t>
            </a:r>
          </a:p>
          <a:p>
            <a:pPr algn="just"/>
            <a:r>
              <a:rPr lang="en-US" altLang="zh-CN" sz="2000" dirty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设备技术出现两个相矛盾的趋势：</a:t>
            </a:r>
          </a:p>
          <a:p>
            <a:pPr lvl="1" algn="just"/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硬件和软件接口日益增长的标准化。</a:t>
            </a:r>
          </a:p>
          <a:p>
            <a:pPr lvl="1" algn="just"/>
            <a:r>
              <a:rPr lang="en-US" altLang="zh-CN" sz="2000" dirty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设备日益增长的多样性。</a:t>
            </a:r>
          </a:p>
          <a:p>
            <a:pPr algn="just"/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操作系统内核设计成使用设备驱动程序模块的结构。</a:t>
            </a:r>
          </a:p>
          <a:p>
            <a:pPr algn="just"/>
            <a:r>
              <a:rPr lang="zh-CN" altLang="en-US" sz="2000" dirty="0">
                <a:solidFill>
                  <a:srgbClr val="FF3300"/>
                </a:solidFill>
                <a:latin typeface="楷体" pitchFamily="49" charset="-122"/>
                <a:ea typeface="楷体" pitchFamily="49" charset="-122"/>
              </a:rPr>
              <a:t>设备驱动程序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为</a:t>
            </a:r>
            <a:r>
              <a:rPr lang="en-US" altLang="zh-CN" sz="2000" dirty="0">
                <a:latin typeface="楷体" pitchFamily="49" charset="-122"/>
                <a:ea typeface="楷体" pitchFamily="49" charset="-122"/>
              </a:rPr>
              <a:t>I/O</a:t>
            </a:r>
            <a:r>
              <a:rPr lang="zh-CN" altLang="en-US" sz="2000" dirty="0">
                <a:latin typeface="楷体" pitchFamily="49" charset="-122"/>
                <a:ea typeface="楷体" pitchFamily="49" charset="-122"/>
              </a:rPr>
              <a:t>子系统提供了统一接口。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mtClean="0"/>
              <a:t>Device-Functionality Progression</a:t>
            </a:r>
            <a:endParaRPr lang="en-US" altLang="zh-CN" sz="240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5059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7514" y="1316039"/>
            <a:ext cx="5946775" cy="471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zh-CN" dirty="0" smtClean="0"/>
              <a:t>End of Chapter 13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12.2 I/O Hardware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3523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smtClean="0">
                <a:solidFill>
                  <a:srgbClr val="C00000"/>
                </a:solidFill>
                <a:ea typeface="宋体" pitchFamily="2" charset="-122"/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I/O Hardware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I/O</a:t>
            </a:r>
            <a:r>
              <a:rPr lang="zh-CN" altLang="en-US" sz="2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系统的组成：</a:t>
            </a:r>
          </a:p>
          <a:p>
            <a:pPr lvl="1"/>
            <a:r>
              <a:rPr lang="en-US" altLang="zh-CN" sz="2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PC BUS I/O</a:t>
            </a:r>
            <a:r>
              <a:rPr lang="zh-CN" altLang="en-US" sz="2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系统 （</a:t>
            </a:r>
            <a:r>
              <a:rPr lang="en-US" altLang="zh-CN" sz="18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hlinkClick r:id="rId3" action="ppaction://hlinksldjump"/>
              </a:rPr>
              <a:t>Fig </a:t>
            </a:r>
            <a:r>
              <a:rPr lang="zh-CN" altLang="en-US" sz="18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）</a:t>
            </a:r>
            <a:endParaRPr lang="zh-CN" altLang="en-US" sz="20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lvl="1"/>
            <a:r>
              <a:rPr lang="zh-CN" altLang="en-US" sz="2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主机</a:t>
            </a:r>
            <a:r>
              <a:rPr lang="en-US" altLang="zh-CN" sz="2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I/O</a:t>
            </a:r>
            <a:r>
              <a:rPr lang="zh-CN" altLang="en-US" sz="20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系统（</a:t>
            </a:r>
            <a:r>
              <a:rPr lang="en-US" altLang="zh-CN" sz="18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hlinkClick r:id="rId4" action="ppaction://hlinksldjump"/>
              </a:rPr>
              <a:t>Fig </a:t>
            </a:r>
            <a:r>
              <a:rPr lang="zh-CN" altLang="en-US" sz="18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）</a:t>
            </a:r>
            <a:endParaRPr lang="en-US" altLang="zh-CN" sz="2400" b="1" dirty="0"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Common concepts</a:t>
            </a:r>
          </a:p>
          <a:p>
            <a:pPr lvl="1"/>
            <a:r>
              <a:rPr lang="en-US" altLang="zh-CN" sz="2000" dirty="0">
                <a:solidFill>
                  <a:srgbClr val="3366FF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Port </a:t>
            </a:r>
            <a:r>
              <a:rPr lang="zh-CN" altLang="en-US" sz="2000" dirty="0">
                <a:solidFill>
                  <a:srgbClr val="3366FF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端口</a:t>
            </a:r>
          </a:p>
          <a:p>
            <a:pPr lvl="1"/>
            <a:r>
              <a:rPr lang="en-US" altLang="zh-CN" sz="2000" dirty="0">
                <a:solidFill>
                  <a:srgbClr val="3366FF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Bus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sz="2000" dirty="0">
                <a:solidFill>
                  <a:srgbClr val="3366FF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daisy chain 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or shared direct access)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，总线</a:t>
            </a:r>
          </a:p>
          <a:p>
            <a:pPr lvl="1"/>
            <a:r>
              <a:rPr lang="en-US" altLang="zh-CN" sz="2000" dirty="0">
                <a:solidFill>
                  <a:srgbClr val="3366FF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Controller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(</a:t>
            </a:r>
            <a:r>
              <a:rPr lang="en-US" altLang="zh-CN" sz="2000" dirty="0">
                <a:solidFill>
                  <a:srgbClr val="3366FF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host adapter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)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，控制器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I/O instructions control devices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Devices have addresses</a:t>
            </a:r>
            <a:r>
              <a:rPr lang="zh-CN" altLang="en-US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（</a:t>
            </a:r>
            <a:r>
              <a:rPr lang="zh-CN" altLang="en-US" sz="16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寻址方式）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,</a:t>
            </a:r>
            <a:r>
              <a:rPr lang="zh-CN" altLang="en-US" sz="1600" b="1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used by </a:t>
            </a:r>
          </a:p>
          <a:p>
            <a:pPr lvl="1"/>
            <a:r>
              <a:rPr lang="en-US" altLang="zh-CN" sz="2000" dirty="0">
                <a:solidFill>
                  <a:srgbClr val="3366FF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Direct I/O instructions</a:t>
            </a:r>
          </a:p>
          <a:p>
            <a:pPr lvl="1"/>
            <a:r>
              <a:rPr lang="en-US" altLang="zh-CN" sz="2000" dirty="0">
                <a:solidFill>
                  <a:srgbClr val="3366FF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</a:rPr>
              <a:t>Memory-mapped I/O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 smtClean="0"/>
              <a:t>A Typical </a:t>
            </a:r>
            <a:r>
              <a:rPr lang="en-US" altLang="zh-CN" dirty="0" smtClean="0"/>
              <a:t>PC </a:t>
            </a:r>
            <a:r>
              <a:rPr lang="en-US" altLang="zh-CN" dirty="0" smtClean="0"/>
              <a:t>Bus Structure</a:t>
            </a:r>
            <a:endParaRPr lang="en-US" altLang="zh-CN" sz="2400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195" name="Picture 103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2550" y="1046164"/>
            <a:ext cx="6692900" cy="5145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>
                <a:ea typeface="宋体" pitchFamily="2" charset="-122"/>
              </a:rPr>
              <a:t>Mainframe Systems </a:t>
            </a:r>
            <a:r>
              <a:rPr lang="zh-CN" altLang="en-US" sz="2800" b="0">
                <a:solidFill>
                  <a:srgbClr val="0000CC"/>
                </a:solidFill>
              </a:rPr>
              <a:t>大型机（主机）</a:t>
            </a:r>
            <a:r>
              <a:rPr lang="zh-CN" altLang="en-US" sz="2800" b="0">
                <a:solidFill>
                  <a:srgbClr val="0000CC"/>
                </a:solidFill>
                <a:ea typeface="宋体" pitchFamily="2" charset="-122"/>
              </a:rPr>
              <a:t>系统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Monotype Sorts" pitchFamily="2" charset="2"/>
              <a:buNone/>
            </a:pPr>
            <a:endParaRPr lang="zh-CN" altLang="en-US" sz="1800" b="1" dirty="0">
              <a:latin typeface="Arial" pitchFamily="34" charset="0"/>
              <a:ea typeface="黑体" pitchFamily="49" charset="-122"/>
            </a:endParaRPr>
          </a:p>
          <a:p>
            <a:r>
              <a:rPr lang="zh-CN" altLang="en-US" sz="2000" b="1" dirty="0">
                <a:latin typeface="楷体_GB2312" pitchFamily="49" charset="-122"/>
                <a:ea typeface="楷体_GB2312" pitchFamily="49" charset="-122"/>
              </a:rPr>
              <a:t>这类计算机以存储器为中心，</a:t>
            </a:r>
            <a:r>
              <a:rPr lang="en-US" altLang="zh-CN" sz="2000" b="1" dirty="0">
                <a:latin typeface="楷体_GB2312" pitchFamily="49" charset="-122"/>
                <a:ea typeface="楷体_GB2312" pitchFamily="49" charset="-122"/>
              </a:rPr>
              <a:t>CPU</a:t>
            </a:r>
            <a:r>
              <a:rPr lang="zh-CN" altLang="en-US" sz="2000" b="1" dirty="0">
                <a:latin typeface="楷体_GB2312" pitchFamily="49" charset="-122"/>
                <a:ea typeface="楷体_GB2312" pitchFamily="49" charset="-122"/>
              </a:rPr>
              <a:t>和各种通道都与存储器相连。</a:t>
            </a:r>
          </a:p>
          <a:p>
            <a:pPr>
              <a:buFont typeface="Monotype Sorts" pitchFamily="2" charset="2"/>
              <a:buNone/>
            </a:pPr>
            <a:endParaRPr lang="zh-CN" altLang="en-US" sz="2000" b="1" dirty="0">
              <a:latin typeface="楷体_GB2312" pitchFamily="49" charset="-122"/>
              <a:ea typeface="楷体_GB2312" pitchFamily="49" charset="-122"/>
            </a:endParaRPr>
          </a:p>
          <a:p>
            <a:pPr>
              <a:buFont typeface="Monotype Sorts" pitchFamily="2" charset="2"/>
              <a:buNone/>
            </a:pPr>
            <a:endParaRPr lang="zh-CN" altLang="en-US" sz="1400" dirty="0">
              <a:latin typeface="宋体" pitchFamily="2" charset="-122"/>
            </a:endParaRPr>
          </a:p>
          <a:p>
            <a:pPr>
              <a:buFont typeface="Monotype Sorts" pitchFamily="2" charset="2"/>
              <a:buNone/>
            </a:pPr>
            <a:endParaRPr lang="zh-CN" altLang="en-US" sz="1400" dirty="0">
              <a:latin typeface="宋体" pitchFamily="2" charset="-122"/>
            </a:endParaRPr>
          </a:p>
          <a:p>
            <a:pPr>
              <a:buFont typeface="Monotype Sorts" pitchFamily="2" charset="2"/>
              <a:buNone/>
            </a:pPr>
            <a:endParaRPr lang="zh-CN" altLang="en-US" sz="1400" dirty="0">
              <a:latin typeface="宋体" pitchFamily="2" charset="-122"/>
            </a:endParaRPr>
          </a:p>
          <a:p>
            <a:pPr>
              <a:buFont typeface="Monotype Sorts" pitchFamily="2" charset="2"/>
              <a:buNone/>
            </a:pPr>
            <a:endParaRPr lang="zh-CN" altLang="en-US" sz="1400" dirty="0">
              <a:latin typeface="宋体" pitchFamily="2" charset="-122"/>
            </a:endParaRPr>
          </a:p>
          <a:p>
            <a:pPr>
              <a:buFont typeface="Monotype Sorts" pitchFamily="2" charset="2"/>
              <a:buNone/>
            </a:pPr>
            <a:endParaRPr lang="zh-CN" altLang="en-US" sz="1400" dirty="0">
              <a:latin typeface="宋体" pitchFamily="2" charset="-122"/>
            </a:endParaRPr>
          </a:p>
          <a:p>
            <a:pPr>
              <a:buFont typeface="Monotype Sorts" pitchFamily="2" charset="2"/>
              <a:buNone/>
            </a:pPr>
            <a:endParaRPr lang="zh-CN" altLang="en-US" sz="1400" dirty="0">
              <a:latin typeface="宋体" pitchFamily="2" charset="-122"/>
            </a:endParaRPr>
          </a:p>
          <a:p>
            <a:pPr>
              <a:buFont typeface="Monotype Sorts" pitchFamily="2" charset="2"/>
              <a:buNone/>
            </a:pPr>
            <a:endParaRPr lang="zh-CN" altLang="en-US" sz="1400" dirty="0">
              <a:latin typeface="宋体" pitchFamily="2" charset="-122"/>
            </a:endParaRPr>
          </a:p>
          <a:p>
            <a:pPr>
              <a:buFont typeface="Monotype Sorts" pitchFamily="2" charset="2"/>
              <a:buNone/>
            </a:pPr>
            <a:r>
              <a:rPr lang="zh-CN" altLang="en-US" sz="1400" dirty="0">
                <a:latin typeface="宋体" pitchFamily="2" charset="-122"/>
              </a:rPr>
              <a:t>                                                 </a:t>
            </a:r>
            <a:endParaRPr lang="en-US" altLang="zh-CN" sz="1800" dirty="0">
              <a:latin typeface="宋体" pitchFamily="2" charset="-122"/>
            </a:endParaRPr>
          </a:p>
        </p:txBody>
      </p:sp>
      <p:grpSp>
        <p:nvGrpSpPr>
          <p:cNvPr id="9220" name="Group 4"/>
          <p:cNvGrpSpPr>
            <a:grpSpLocks/>
          </p:cNvGrpSpPr>
          <p:nvPr/>
        </p:nvGrpSpPr>
        <p:grpSpPr bwMode="auto">
          <a:xfrm>
            <a:off x="2743200" y="2197303"/>
            <a:ext cx="6705600" cy="3810000"/>
            <a:chOff x="1557" y="7460"/>
            <a:chExt cx="7680" cy="3122"/>
          </a:xfrm>
        </p:grpSpPr>
        <p:sp>
          <p:nvSpPr>
            <p:cNvPr id="9221" name="Rectangle 5"/>
            <p:cNvSpPr>
              <a:spLocks noChangeArrowheads="1"/>
            </p:cNvSpPr>
            <p:nvPr/>
          </p:nvSpPr>
          <p:spPr bwMode="auto">
            <a:xfrm>
              <a:off x="1557" y="7460"/>
              <a:ext cx="840" cy="5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 algn="just" eaLnBrk="1" hangingPunct="1"/>
              <a:r>
                <a:rPr kumimoji="1" lang="zh-CN" altLang="en-US" sz="2000">
                  <a:latin typeface="Times New Roman" pitchFamily="18" charset="0"/>
                  <a:ea typeface="宋体" pitchFamily="2" charset="-122"/>
                </a:rPr>
                <a:t>终端</a:t>
              </a:r>
              <a:endParaRPr kumimoji="1" lang="zh-CN" altLang="en-US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9222" name="Rectangle 6"/>
            <p:cNvSpPr>
              <a:spLocks noChangeArrowheads="1"/>
            </p:cNvSpPr>
            <p:nvPr/>
          </p:nvSpPr>
          <p:spPr bwMode="auto">
            <a:xfrm>
              <a:off x="1557" y="8816"/>
              <a:ext cx="960" cy="5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 algn="just" eaLnBrk="1" hangingPunct="1"/>
              <a:r>
                <a:rPr kumimoji="1" lang="zh-CN" altLang="en-US" sz="1600">
                  <a:latin typeface="Times New Roman" pitchFamily="18" charset="0"/>
                  <a:ea typeface="宋体" pitchFamily="2" charset="-122"/>
                </a:rPr>
                <a:t>打印机</a:t>
              </a:r>
            </a:p>
          </p:txBody>
        </p:sp>
        <p:sp>
          <p:nvSpPr>
            <p:cNvPr id="9223" name="Rectangle 7"/>
            <p:cNvSpPr>
              <a:spLocks noChangeArrowheads="1"/>
            </p:cNvSpPr>
            <p:nvPr/>
          </p:nvSpPr>
          <p:spPr bwMode="auto">
            <a:xfrm>
              <a:off x="3237" y="7564"/>
              <a:ext cx="600" cy="187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 algn="just" eaLnBrk="1" hangingPunct="1"/>
              <a:endParaRPr kumimoji="1" lang="zh-CN" altLang="en-US" sz="1000">
                <a:latin typeface="Times New Roman" pitchFamily="18" charset="0"/>
                <a:ea typeface="宋体" pitchFamily="2" charset="-122"/>
              </a:endParaRPr>
            </a:p>
            <a:p>
              <a:pPr algn="just" eaLnBrk="1" hangingPunct="1"/>
              <a:endParaRPr kumimoji="1" lang="zh-CN" altLang="en-US" sz="2400">
                <a:latin typeface="Times New Roman" pitchFamily="18" charset="0"/>
                <a:ea typeface="宋体" pitchFamily="2" charset="-122"/>
              </a:endParaRPr>
            </a:p>
            <a:p>
              <a:pPr algn="just" eaLnBrk="1" hangingPunct="1"/>
              <a:r>
                <a:rPr kumimoji="1" lang="zh-CN" altLang="en-US" sz="2400">
                  <a:latin typeface="Times New Roman" pitchFamily="18" charset="0"/>
                  <a:ea typeface="宋体" pitchFamily="2" charset="-122"/>
                </a:rPr>
                <a:t>多</a:t>
              </a:r>
            </a:p>
            <a:p>
              <a:pPr algn="just" eaLnBrk="1" hangingPunct="1"/>
              <a:r>
                <a:rPr kumimoji="1" lang="zh-CN" altLang="en-US" sz="2400">
                  <a:latin typeface="Times New Roman" pitchFamily="18" charset="0"/>
                  <a:ea typeface="宋体" pitchFamily="2" charset="-122"/>
                </a:rPr>
                <a:t>路</a:t>
              </a:r>
            </a:p>
            <a:p>
              <a:pPr algn="just" eaLnBrk="1" hangingPunct="1"/>
              <a:r>
                <a:rPr kumimoji="1" lang="zh-CN" altLang="en-US" sz="2400">
                  <a:latin typeface="Times New Roman" pitchFamily="18" charset="0"/>
                  <a:ea typeface="宋体" pitchFamily="2" charset="-122"/>
                </a:rPr>
                <a:t>通道</a:t>
              </a:r>
              <a:r>
                <a:rPr kumimoji="1" lang="zh-CN" altLang="en-US" sz="1000">
                  <a:latin typeface="Times New Roman" pitchFamily="18" charset="0"/>
                  <a:ea typeface="宋体" pitchFamily="2" charset="-122"/>
                </a:rPr>
                <a:t>  </a:t>
              </a:r>
            </a:p>
          </p:txBody>
        </p:sp>
        <p:sp>
          <p:nvSpPr>
            <p:cNvPr id="9224" name="Rectangle 8"/>
            <p:cNvSpPr>
              <a:spLocks noChangeArrowheads="1"/>
            </p:cNvSpPr>
            <p:nvPr/>
          </p:nvSpPr>
          <p:spPr bwMode="auto">
            <a:xfrm>
              <a:off x="4677" y="7564"/>
              <a:ext cx="1320" cy="135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 algn="just" eaLnBrk="1" hangingPunct="1"/>
              <a:endParaRPr kumimoji="1" lang="zh-CN" altLang="en-US" sz="1000" dirty="0">
                <a:latin typeface="Times New Roman" pitchFamily="18" charset="0"/>
                <a:ea typeface="宋体" pitchFamily="2" charset="-122"/>
              </a:endParaRPr>
            </a:p>
            <a:p>
              <a:pPr algn="just" eaLnBrk="1" hangingPunct="1"/>
              <a:endParaRPr kumimoji="1" lang="zh-CN" altLang="en-US" sz="1000" dirty="0">
                <a:latin typeface="Times New Roman" pitchFamily="18" charset="0"/>
                <a:ea typeface="宋体" pitchFamily="2" charset="-122"/>
              </a:endParaRPr>
            </a:p>
            <a:p>
              <a:pPr algn="just" eaLnBrk="1" hangingPunct="1"/>
              <a:r>
                <a:rPr kumimoji="1" lang="zh-CN" altLang="en-US" sz="1000" dirty="0">
                  <a:latin typeface="Times New Roman" pitchFamily="18" charset="0"/>
                  <a:ea typeface="宋体" pitchFamily="2" charset="-122"/>
                </a:rPr>
                <a:t>  </a:t>
              </a:r>
              <a:r>
                <a:rPr kumimoji="1" lang="zh-CN" altLang="en-US" sz="2000" dirty="0">
                  <a:latin typeface="Times New Roman" pitchFamily="18" charset="0"/>
                  <a:ea typeface="宋体" pitchFamily="2" charset="-122"/>
                </a:rPr>
                <a:t>存储器</a:t>
              </a:r>
            </a:p>
          </p:txBody>
        </p:sp>
        <p:sp>
          <p:nvSpPr>
            <p:cNvPr id="9225" name="Rectangle 9"/>
            <p:cNvSpPr>
              <a:spLocks noChangeArrowheads="1"/>
            </p:cNvSpPr>
            <p:nvPr/>
          </p:nvSpPr>
          <p:spPr bwMode="auto">
            <a:xfrm>
              <a:off x="4677" y="10062"/>
              <a:ext cx="1320" cy="5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 algn="just" eaLnBrk="1" hangingPunct="1"/>
              <a:r>
                <a:rPr kumimoji="1" lang="zh-CN" altLang="en-US" sz="1000">
                  <a:latin typeface="Times New Roman" pitchFamily="18" charset="0"/>
                  <a:ea typeface="宋体" pitchFamily="2" charset="-122"/>
                </a:rPr>
                <a:t>     </a:t>
              </a:r>
              <a:r>
                <a:rPr kumimoji="1" lang="zh-CN" altLang="en-US" sz="2400">
                  <a:latin typeface="Times New Roman" pitchFamily="18" charset="0"/>
                  <a:ea typeface="宋体" pitchFamily="2" charset="-122"/>
                </a:rPr>
                <a:t> </a:t>
              </a:r>
              <a:r>
                <a:rPr kumimoji="1" lang="en-US" altLang="zh-CN" sz="2400">
                  <a:latin typeface="Times New Roman" pitchFamily="18" charset="0"/>
                  <a:ea typeface="宋体" pitchFamily="2" charset="-122"/>
                </a:rPr>
                <a:t>CPU</a:t>
              </a:r>
              <a:endParaRPr kumimoji="1" lang="en-US" altLang="zh-CN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9226" name="Rectangle 10"/>
            <p:cNvSpPr>
              <a:spLocks noChangeArrowheads="1"/>
            </p:cNvSpPr>
            <p:nvPr/>
          </p:nvSpPr>
          <p:spPr bwMode="auto">
            <a:xfrm>
              <a:off x="6957" y="7460"/>
              <a:ext cx="600" cy="17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pPr algn="just" eaLnBrk="1" hangingPunct="1"/>
              <a:r>
                <a:rPr kumimoji="1" lang="zh-CN" altLang="en-US" sz="1000">
                  <a:latin typeface="Times New Roman" pitchFamily="18" charset="0"/>
                  <a:ea typeface="宋体" pitchFamily="2" charset="-122"/>
                </a:rPr>
                <a:t>    </a:t>
              </a:r>
            </a:p>
            <a:p>
              <a:pPr algn="just" eaLnBrk="1" hangingPunct="1"/>
              <a:endParaRPr kumimoji="1" lang="zh-CN" altLang="en-US" sz="1000">
                <a:latin typeface="Times New Roman" pitchFamily="18" charset="0"/>
                <a:ea typeface="宋体" pitchFamily="2" charset="-122"/>
              </a:endParaRPr>
            </a:p>
            <a:p>
              <a:pPr eaLnBrk="1" hangingPunct="1"/>
              <a:r>
                <a:rPr kumimoji="1" lang="zh-CN" altLang="en-US" sz="2400">
                  <a:latin typeface="Times New Roman" pitchFamily="18" charset="0"/>
                  <a:ea typeface="宋体" pitchFamily="2" charset="-122"/>
                </a:rPr>
                <a:t>选择通道</a:t>
              </a:r>
              <a:endParaRPr kumimoji="1" lang="zh-CN" altLang="en-US" sz="1000">
                <a:latin typeface="Times New Roman" pitchFamily="18" charset="0"/>
                <a:ea typeface="宋体" pitchFamily="2" charset="-122"/>
              </a:endParaRPr>
            </a:p>
          </p:txBody>
        </p:sp>
        <p:sp>
          <p:nvSpPr>
            <p:cNvPr id="9227" name="Oval 11"/>
            <p:cNvSpPr>
              <a:spLocks noChangeArrowheads="1"/>
            </p:cNvSpPr>
            <p:nvPr/>
          </p:nvSpPr>
          <p:spPr bwMode="auto">
            <a:xfrm>
              <a:off x="8757" y="7460"/>
              <a:ext cx="480" cy="416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28" name="Oval 12"/>
            <p:cNvSpPr>
              <a:spLocks noChangeArrowheads="1"/>
            </p:cNvSpPr>
            <p:nvPr/>
          </p:nvSpPr>
          <p:spPr bwMode="auto">
            <a:xfrm>
              <a:off x="8757" y="8190"/>
              <a:ext cx="480" cy="416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29" name="Oval 13"/>
            <p:cNvSpPr>
              <a:spLocks noChangeArrowheads="1"/>
            </p:cNvSpPr>
            <p:nvPr/>
          </p:nvSpPr>
          <p:spPr bwMode="auto">
            <a:xfrm>
              <a:off x="8757" y="9128"/>
              <a:ext cx="480" cy="416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30" name="Line 14"/>
            <p:cNvSpPr>
              <a:spLocks noChangeShapeType="1"/>
            </p:cNvSpPr>
            <p:nvPr/>
          </p:nvSpPr>
          <p:spPr bwMode="auto">
            <a:xfrm>
              <a:off x="2397" y="7669"/>
              <a:ext cx="840" cy="31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1" name="Line 15"/>
            <p:cNvSpPr>
              <a:spLocks noChangeShapeType="1"/>
            </p:cNvSpPr>
            <p:nvPr/>
          </p:nvSpPr>
          <p:spPr bwMode="auto">
            <a:xfrm>
              <a:off x="2397" y="8398"/>
              <a:ext cx="84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2" name="Line 16"/>
            <p:cNvSpPr>
              <a:spLocks noChangeShapeType="1"/>
            </p:cNvSpPr>
            <p:nvPr/>
          </p:nvSpPr>
          <p:spPr bwMode="auto">
            <a:xfrm flipH="1">
              <a:off x="2517" y="8816"/>
              <a:ext cx="720" cy="31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3" name="AutoShape 17"/>
            <p:cNvSpPr>
              <a:spLocks noChangeArrowheads="1"/>
            </p:cNvSpPr>
            <p:nvPr/>
          </p:nvSpPr>
          <p:spPr bwMode="auto">
            <a:xfrm>
              <a:off x="3837" y="8294"/>
              <a:ext cx="840" cy="104"/>
            </a:xfrm>
            <a:prstGeom prst="leftRightArrow">
              <a:avLst>
                <a:gd name="adj1" fmla="val 50000"/>
                <a:gd name="adj2" fmla="val 161538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34" name="AutoShape 18"/>
            <p:cNvSpPr>
              <a:spLocks noChangeArrowheads="1"/>
            </p:cNvSpPr>
            <p:nvPr/>
          </p:nvSpPr>
          <p:spPr bwMode="auto">
            <a:xfrm>
              <a:off x="5997" y="8294"/>
              <a:ext cx="960" cy="104"/>
            </a:xfrm>
            <a:prstGeom prst="leftRightArrow">
              <a:avLst>
                <a:gd name="adj1" fmla="val 50000"/>
                <a:gd name="adj2" fmla="val 184615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35" name="AutoShape 19"/>
            <p:cNvSpPr>
              <a:spLocks noChangeArrowheads="1"/>
            </p:cNvSpPr>
            <p:nvPr/>
          </p:nvSpPr>
          <p:spPr bwMode="auto">
            <a:xfrm>
              <a:off x="5157" y="8920"/>
              <a:ext cx="120" cy="936"/>
            </a:xfrm>
            <a:prstGeom prst="upDownArrow">
              <a:avLst>
                <a:gd name="adj1" fmla="val 50000"/>
                <a:gd name="adj2" fmla="val 156000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eaVert"/>
            <a:lstStyle>
              <a:lvl1pPr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itchFamily="34" charset="0"/>
                  <a:ea typeface="MS PGothic" pitchFamily="34" charset="-128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36" name="Line 20"/>
            <p:cNvSpPr>
              <a:spLocks noChangeShapeType="1"/>
            </p:cNvSpPr>
            <p:nvPr/>
          </p:nvSpPr>
          <p:spPr bwMode="auto">
            <a:xfrm flipV="1">
              <a:off x="8157" y="7669"/>
              <a:ext cx="600" cy="41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7" name="Line 21"/>
            <p:cNvSpPr>
              <a:spLocks noChangeShapeType="1"/>
            </p:cNvSpPr>
            <p:nvPr/>
          </p:nvSpPr>
          <p:spPr bwMode="auto">
            <a:xfrm>
              <a:off x="8277" y="8398"/>
              <a:ext cx="48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8" name="Line 22"/>
            <p:cNvSpPr>
              <a:spLocks noChangeShapeType="1"/>
            </p:cNvSpPr>
            <p:nvPr/>
          </p:nvSpPr>
          <p:spPr bwMode="auto">
            <a:xfrm>
              <a:off x="8157" y="8920"/>
              <a:ext cx="600" cy="31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39" name="Line 23"/>
            <p:cNvSpPr>
              <a:spLocks noChangeShapeType="1"/>
            </p:cNvSpPr>
            <p:nvPr/>
          </p:nvSpPr>
          <p:spPr bwMode="auto">
            <a:xfrm>
              <a:off x="7557" y="8398"/>
              <a:ext cx="36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0" name="Line 24"/>
            <p:cNvSpPr>
              <a:spLocks noChangeShapeType="1"/>
            </p:cNvSpPr>
            <p:nvPr/>
          </p:nvSpPr>
          <p:spPr bwMode="auto">
            <a:xfrm flipV="1">
              <a:off x="7917" y="7982"/>
              <a:ext cx="240" cy="41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1" name="Line 25"/>
            <p:cNvSpPr>
              <a:spLocks noChangeShapeType="1"/>
            </p:cNvSpPr>
            <p:nvPr/>
          </p:nvSpPr>
          <p:spPr bwMode="auto">
            <a:xfrm flipH="1" flipV="1">
              <a:off x="3477" y="9441"/>
              <a:ext cx="1200" cy="72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42" name="Line 26"/>
            <p:cNvSpPr>
              <a:spLocks noChangeShapeType="1"/>
            </p:cNvSpPr>
            <p:nvPr/>
          </p:nvSpPr>
          <p:spPr bwMode="auto">
            <a:xfrm flipH="1">
              <a:off x="5997" y="9210"/>
              <a:ext cx="1200" cy="96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14986</TotalTime>
  <Words>2560</Words>
  <Application>Microsoft Office PowerPoint</Application>
  <PresentationFormat>宽屏</PresentationFormat>
  <Paragraphs>356</Paragraphs>
  <Slides>51</Slides>
  <Notes>40</Notes>
  <HiddenSlides>1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66" baseType="lpstr">
      <vt:lpstr>Monotype Sorts</vt:lpstr>
      <vt:lpstr>MS PGothic</vt:lpstr>
      <vt:lpstr>MS PGothic</vt:lpstr>
      <vt:lpstr>黑体</vt:lpstr>
      <vt:lpstr>楷体</vt:lpstr>
      <vt:lpstr>楷体_GB2312</vt:lpstr>
      <vt:lpstr>宋体</vt:lpstr>
      <vt:lpstr>Arial</vt:lpstr>
      <vt:lpstr>Courier New</vt:lpstr>
      <vt:lpstr>Helvetica</vt:lpstr>
      <vt:lpstr>Times New Roman</vt:lpstr>
      <vt:lpstr>Verdana</vt:lpstr>
      <vt:lpstr>Webdings</vt:lpstr>
      <vt:lpstr>Wingdings</vt:lpstr>
      <vt:lpstr>os-8</vt:lpstr>
      <vt:lpstr>Chapter 13:  I/O Systems</vt:lpstr>
      <vt:lpstr>Chapter 13:  I/O Systems</vt:lpstr>
      <vt:lpstr>Objectives</vt:lpstr>
      <vt:lpstr>13.1 Overview</vt:lpstr>
      <vt:lpstr> Overview</vt:lpstr>
      <vt:lpstr>12.2 I/O Hardware</vt:lpstr>
      <vt:lpstr> I/O Hardware</vt:lpstr>
      <vt:lpstr>A Typical PC Bus Structure</vt:lpstr>
      <vt:lpstr>Mainframe Systems 大型机（主机）系统</vt:lpstr>
      <vt:lpstr>Device I/O Port Locations on PCs (partial)</vt:lpstr>
      <vt:lpstr>I/O方式</vt:lpstr>
      <vt:lpstr>二、Interrupts中断</vt:lpstr>
      <vt:lpstr>Interrupt-Driven I/O Cycle</vt:lpstr>
      <vt:lpstr>Intel Pentium Processor Event-Vector Table</vt:lpstr>
      <vt:lpstr>Interrupt vectors in Linux</vt:lpstr>
      <vt:lpstr>An example of IRQ(interrupts  Request) assignment to I/O devices</vt:lpstr>
      <vt:lpstr>三、Direct Memory Access（DMA）</vt:lpstr>
      <vt:lpstr>Six Step Process to Perform DMA Transfer</vt:lpstr>
      <vt:lpstr>13.3 Application I/O Interface</vt:lpstr>
      <vt:lpstr> Application I/O Interface</vt:lpstr>
      <vt:lpstr>A Kernel I/O Structure</vt:lpstr>
      <vt:lpstr>Characteristics of I/O Devices</vt:lpstr>
      <vt:lpstr>Block and Character Devices（块和字符设备）</vt:lpstr>
      <vt:lpstr>Network Devices（网络设备）</vt:lpstr>
      <vt:lpstr>Clocks and Timers（时钟和定时器）</vt:lpstr>
      <vt:lpstr>Blocking and Nonblocking I/O（阻塞和非阻塞I/O）</vt:lpstr>
      <vt:lpstr>Asynchronous（异步） </vt:lpstr>
      <vt:lpstr>Two I/O Methods</vt:lpstr>
      <vt:lpstr>13.4 Kernel I/O Subsystem</vt:lpstr>
      <vt:lpstr> Kernel I/O Subsystem</vt:lpstr>
      <vt:lpstr>I/O调度</vt:lpstr>
      <vt:lpstr>Device-status Table</vt:lpstr>
      <vt:lpstr>缓冲buffer</vt:lpstr>
      <vt:lpstr>Sun Enterprise 6000 Device-Transfer Rates</vt:lpstr>
      <vt:lpstr>Kernel I/O Subsystem</vt:lpstr>
      <vt:lpstr>假脱机技术</vt:lpstr>
      <vt:lpstr>Device reservation &amp; Error Handling</vt:lpstr>
      <vt:lpstr>I/O Protection</vt:lpstr>
      <vt:lpstr>Use of a System Call to Perform I/O</vt:lpstr>
      <vt:lpstr>Kernel Data Structures</vt:lpstr>
      <vt:lpstr>UNIX I/O Kernel Structure</vt:lpstr>
      <vt:lpstr>13.5 I/O Requests to Hardware Operations</vt:lpstr>
      <vt:lpstr> I/O Requests to Hardware Operations</vt:lpstr>
      <vt:lpstr>Life Cycle of An I/O Request</vt:lpstr>
      <vt:lpstr>13.6 STREAMS</vt:lpstr>
      <vt:lpstr>The STREAMS Structure</vt:lpstr>
      <vt:lpstr>13.7 Performance</vt:lpstr>
      <vt:lpstr>Intercomputer Communications</vt:lpstr>
      <vt:lpstr>Improving Performance</vt:lpstr>
      <vt:lpstr>Device-Functionality Progression</vt:lpstr>
      <vt:lpstr>End of Chapter 13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jjm</dc:creator>
  <cp:lastModifiedBy>xtommy</cp:lastModifiedBy>
  <cp:revision>176</cp:revision>
  <cp:lastPrinted>1999-06-28T19:27:31Z</cp:lastPrinted>
  <dcterms:created xsi:type="dcterms:W3CDTF">2008-08-27T18:50:05Z</dcterms:created>
  <dcterms:modified xsi:type="dcterms:W3CDTF">2021-12-24T12:02:38Z</dcterms:modified>
</cp:coreProperties>
</file>

<file path=docProps/thumbnail.jpeg>
</file>